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66" r:id="rId4"/>
    <p:sldId id="275" r:id="rId5"/>
    <p:sldId id="267" r:id="rId6"/>
    <p:sldId id="274" r:id="rId7"/>
    <p:sldId id="273" r:id="rId8"/>
    <p:sldId id="259" r:id="rId9"/>
    <p:sldId id="260" r:id="rId10"/>
    <p:sldId id="261" r:id="rId11"/>
    <p:sldId id="262" r:id="rId12"/>
    <p:sldId id="270" r:id="rId1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99"/>
    <a:srgbClr val="339966"/>
    <a:srgbClr val="FF9900"/>
    <a:srgbClr val="FF9966"/>
    <a:srgbClr val="990000"/>
    <a:srgbClr val="FF505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78" d="100"/>
          <a:sy n="78" d="100"/>
        </p:scale>
        <p:origin x="-76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B6282-53F4-45DA-9845-E92A8DEC3C99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0E945-B8E6-4905-BF5D-06F29F77EF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09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>
              <a:latin typeface="Arial" pitchFamily="34" charset="0"/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2154A4-C540-44B8-8FF7-01082F080FD2}" type="slidenum">
              <a:rPr lang="en-US" altLang="ru-RU"/>
              <a:pPr/>
              <a:t>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15011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0E945-B8E6-4905-BF5D-06F29F77EF7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73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60DA-13B1-4107-ABCE-2F2A7456535C}" type="datetime1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894D-1228-4A4F-8389-F414765DB457}" type="datetime1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5068-A497-415C-8A04-E98BEFE3B9E2}" type="datetime1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785-872F-4632-A8A8-8332BC7A3904}" type="datetime1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BA2-D032-4181-8F85-7A5A91934EF3}" type="datetime1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E0E9-D27D-4391-B9E1-BB019139D11C}" type="datetime1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FAF9-1C6B-4689-9D8D-70C187B732AB}" type="datetime1">
              <a:rPr lang="ru-RU" smtClean="0"/>
              <a:pPr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78FC-592F-43DB-927B-7D79070235B0}" type="datetime1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6809-98A7-4AA4-8C67-53489145195B}" type="datetime1">
              <a:rPr lang="ru-RU" smtClean="0"/>
              <a:pPr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5082-C904-49D6-ABB9-E3225BF82DC8}" type="datetime1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056B-643A-4256-B6C6-F92CF9CACA08}" type="datetime1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FB639-89A8-4C1B-ABED-2C9E90569AB5}" type="datetime1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581128"/>
            <a:ext cx="5698976" cy="129614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</a:rPr>
              <a:t>  Территориальное отделение КГКУ «УСЗН» по </a:t>
            </a:r>
            <a:r>
              <a:rPr lang="ru-RU" sz="1800" b="1" dirty="0" err="1" smtClean="0">
                <a:solidFill>
                  <a:schemeClr val="tx1"/>
                </a:solidFill>
              </a:rPr>
              <a:t>Уярскому</a:t>
            </a:r>
            <a:r>
              <a:rPr lang="ru-RU" sz="1800" b="1" dirty="0" smtClean="0">
                <a:solidFill>
                  <a:schemeClr val="tx1"/>
                </a:solidFill>
              </a:rPr>
              <a:t> району Красноярского края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ул. </a:t>
            </a:r>
            <a:r>
              <a:rPr lang="ru-RU" sz="1800" b="1" dirty="0" smtClean="0">
                <a:solidFill>
                  <a:schemeClr val="tx1"/>
                </a:solidFill>
              </a:rPr>
              <a:t>Ленина, 76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</a:rPr>
              <a:t>  тел. </a:t>
            </a:r>
            <a:r>
              <a:rPr lang="ru-RU" sz="1800" b="1" dirty="0" smtClean="0">
                <a:solidFill>
                  <a:schemeClr val="tx1"/>
                </a:solidFill>
              </a:rPr>
              <a:t>8(39146)21571, 8(39146)23573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</a:rPr>
              <a:t>    </a:t>
            </a:r>
          </a:p>
          <a:p>
            <a:pPr algn="l">
              <a:spcBef>
                <a:spcPts val="0"/>
              </a:spcBef>
            </a:pP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Прямоугольный треугольник 6"/>
          <p:cNvSpPr>
            <a:spLocks noChangeArrowheads="1"/>
          </p:cNvSpPr>
          <p:nvPr/>
        </p:nvSpPr>
        <p:spPr bwMode="auto">
          <a:xfrm rot="5400000">
            <a:off x="1143001" y="-1143000"/>
            <a:ext cx="6857999" cy="9144002"/>
          </a:xfrm>
          <a:prstGeom prst="rtTriangl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400"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52628"/>
            <a:ext cx="7772400" cy="2952328"/>
          </a:xfrm>
        </p:spPr>
        <p:txBody>
          <a:bodyPr>
            <a:noAutofit/>
          </a:bodyPr>
          <a:lstStyle/>
          <a:p>
            <a:pPr algn="l"/>
            <a:r>
              <a:rPr lang="ru-RU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СОЦИАЛЬНАЯ ПОМОЩЬ </a:t>
            </a:r>
            <a:br>
              <a:rPr lang="ru-RU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</a:t>
            </a:r>
            <a:br>
              <a:rPr lang="ru-RU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</a:t>
            </a:r>
            <a:br>
              <a:rPr lang="ru-RU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</a:t>
            </a:r>
          </a:p>
        </p:txBody>
      </p:sp>
    </p:spTree>
    <p:extLst>
      <p:ext uri="{BB962C8B-B14F-4D97-AF65-F5344CB8AC3E}">
        <p14:creationId xmlns:p14="http://schemas.microsoft.com/office/powerpoint/2010/main" val="2277512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56FF2DA-6B46-49D0-BFF5-714A65FD8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292050"/>
              </p:ext>
            </p:extLst>
          </p:nvPr>
        </p:nvGraphicFramePr>
        <p:xfrm>
          <a:off x="287524" y="5874372"/>
          <a:ext cx="8100900" cy="640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337763">
                  <a:extLst>
                    <a:ext uri="{9D8B030D-6E8A-4147-A177-3AD203B41FA5}">
                      <a16:colId xmlns="" xmlns:a16="http://schemas.microsoft.com/office/drawing/2014/main" val="293909477"/>
                    </a:ext>
                  </a:extLst>
                </a:gridCol>
                <a:gridCol w="6763137">
                  <a:extLst>
                    <a:ext uri="{9D8B030D-6E8A-4147-A177-3AD203B41FA5}">
                      <a16:colId xmlns="" xmlns:a16="http://schemas.microsoft.com/office/drawing/2014/main" val="1908306169"/>
                    </a:ext>
                  </a:extLst>
                </a:gridCol>
              </a:tblGrid>
              <a:tr h="327796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реализация плодов и продукции и повышение денежных доходов по истечении срока действия СК</a:t>
                      </a:r>
                      <a:endParaRPr lang="ru-RU" sz="1800" b="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7205341"/>
                  </a:ext>
                </a:extLst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0" y="4424404"/>
            <a:ext cx="9144000" cy="130885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221626"/>
            <a:ext cx="2133600" cy="365125"/>
          </a:xfrm>
        </p:spPr>
        <p:txBody>
          <a:bodyPr/>
          <a:lstStyle/>
          <a:p>
            <a:fld id="{AB7F80E4-063B-444C-80CE-609750FCFD64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4" name="Таблица 7">
            <a:extLst>
              <a:ext uri="{FF2B5EF4-FFF2-40B4-BE49-F238E27FC236}">
                <a16:creationId xmlns="" xmlns:a16="http://schemas.microsoft.com/office/drawing/2014/main" id="{CAA66F2D-188E-4D2C-9908-0F99F6CBE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526409"/>
              </p:ext>
            </p:extLst>
          </p:nvPr>
        </p:nvGraphicFramePr>
        <p:xfrm>
          <a:off x="395536" y="1233956"/>
          <a:ext cx="8460432" cy="21950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352">
                  <a:extLst>
                    <a:ext uri="{9D8B030D-6E8A-4147-A177-3AD203B41FA5}">
                      <a16:colId xmlns="" xmlns:a16="http://schemas.microsoft.com/office/drawing/2014/main" val="293909477"/>
                    </a:ext>
                  </a:extLst>
                </a:gridCol>
                <a:gridCol w="5292080">
                  <a:extLst>
                    <a:ext uri="{9D8B030D-6E8A-4147-A177-3AD203B41FA5}">
                      <a16:colId xmlns="" xmlns:a16="http://schemas.microsoft.com/office/drawing/2014/main" val="1908306169"/>
                    </a:ext>
                  </a:extLst>
                </a:gridCol>
              </a:tblGrid>
              <a:tr h="366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срок действия СК: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месяцев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8834966"/>
                  </a:ext>
                </a:extLst>
              </a:tr>
              <a:tr h="327796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 выплаты: 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7205341"/>
                  </a:ext>
                </a:extLst>
              </a:tr>
              <a:tr h="359556">
                <a:tc>
                  <a:txBody>
                    <a:bodyPr/>
                    <a:lstStyle/>
                    <a:p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выплаты: 	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более 100,0</a:t>
                      </a:r>
                      <a:r>
                        <a:rPr lang="ru-RU" sz="1800" b="1" kern="1200" baseline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</a:t>
                      </a:r>
                      <a:r>
                        <a:rPr lang="ru-RU" sz="1800" kern="1200" baseline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8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товары,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необходимых  для ведения ЛПХ;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продукцию</a:t>
                      </a:r>
                      <a:r>
                        <a:rPr lang="ru-RU" sz="180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отнесённой к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сельхоз продукции, утвержденной постановлением Правительства Российской Федерации от 25.07.2006 № 458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623996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BFC9F7ED-1EBA-4B3F-A016-9736C8110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14039"/>
              </p:ext>
            </p:extLst>
          </p:nvPr>
        </p:nvGraphicFramePr>
        <p:xfrm>
          <a:off x="323528" y="5104224"/>
          <a:ext cx="8568952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4576">
                  <a:extLst>
                    <a:ext uri="{9D8B030D-6E8A-4147-A177-3AD203B41FA5}">
                      <a16:colId xmlns="" xmlns:a16="http://schemas.microsoft.com/office/drawing/2014/main" val="293909477"/>
                    </a:ext>
                  </a:extLst>
                </a:gridCol>
                <a:gridCol w="3384376">
                  <a:extLst>
                    <a:ext uri="{9D8B030D-6E8A-4147-A177-3AD203B41FA5}">
                      <a16:colId xmlns="" xmlns:a16="http://schemas.microsoft.com/office/drawing/2014/main" val="1908306169"/>
                    </a:ext>
                  </a:extLst>
                </a:gridCol>
              </a:tblGrid>
              <a:tr h="359556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проф. обучения или дополнительного проф. образования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стоимость не более 30.0 тыс.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6239966"/>
                  </a:ext>
                </a:extLst>
              </a:tr>
            </a:tbl>
          </a:graphicData>
        </a:graphic>
      </p:graphicFrame>
      <p:sp>
        <p:nvSpPr>
          <p:cNvPr id="7" name="Прямоугольник: скругленные углы 9">
            <a:extLst>
              <a:ext uri="{FF2B5EF4-FFF2-40B4-BE49-F238E27FC236}">
                <a16:creationId xmlns="" xmlns:a16="http://schemas.microsoft.com/office/drawing/2014/main" id="{F09DAC84-7F03-493A-ADDD-E940791D0E0B}"/>
              </a:ext>
            </a:extLst>
          </p:cNvPr>
          <p:cNvSpPr/>
          <p:nvPr/>
        </p:nvSpPr>
        <p:spPr>
          <a:xfrm>
            <a:off x="251520" y="4694935"/>
            <a:ext cx="8640960" cy="3392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175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профессиональное обучение или дополнительное профессиональное образование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4387200"/>
            <a:ext cx="629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5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социальной адаптации может предусматривать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F2B7608-E619-4565-885B-2A0B0FEEE0FB}"/>
              </a:ext>
            </a:extLst>
          </p:cNvPr>
          <p:cNvSpPr/>
          <p:nvPr/>
        </p:nvSpPr>
        <p:spPr bwMode="auto">
          <a:xfrm>
            <a:off x="0" y="0"/>
            <a:ext cx="9144000" cy="11247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 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22A86FB-CD3C-4CA2-89EF-8295B8F7C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Ведение личного подсобного хозяйства </a:t>
            </a:r>
            <a:b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(форма непредпринимательской деятельности по производству и переработке с/х продукции)</a:t>
            </a:r>
          </a:p>
        </p:txBody>
      </p:sp>
    </p:spTree>
    <p:extLst>
      <p:ext uri="{BB962C8B-B14F-4D97-AF65-F5344CB8AC3E}">
        <p14:creationId xmlns:p14="http://schemas.microsoft.com/office/powerpoint/2010/main" val="84301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7">
            <a:extLst>
              <a:ext uri="{FF2B5EF4-FFF2-40B4-BE49-F238E27FC236}">
                <a16:creationId xmlns="" xmlns:a16="http://schemas.microsoft.com/office/drawing/2014/main" id="{6EE3EA9B-E58A-400F-9237-B49C465AB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644380"/>
              </p:ext>
            </p:extLst>
          </p:nvPr>
        </p:nvGraphicFramePr>
        <p:xfrm>
          <a:off x="683568" y="1340768"/>
          <a:ext cx="7848873" cy="4247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5989">
                  <a:extLst>
                    <a:ext uri="{9D8B030D-6E8A-4147-A177-3AD203B41FA5}">
                      <a16:colId xmlns="" xmlns:a16="http://schemas.microsoft.com/office/drawing/2014/main" val="293909477"/>
                    </a:ext>
                  </a:extLst>
                </a:gridCol>
                <a:gridCol w="4742884">
                  <a:extLst>
                    <a:ext uri="{9D8B030D-6E8A-4147-A177-3AD203B41FA5}">
                      <a16:colId xmlns="" xmlns:a16="http://schemas.microsoft.com/office/drawing/2014/main" val="1908306169"/>
                    </a:ext>
                  </a:extLst>
                </a:gridCol>
              </a:tblGrid>
              <a:tr h="498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срок действия СК: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6 месяцев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8834966"/>
                  </a:ext>
                </a:extLst>
              </a:tr>
              <a:tr h="327796">
                <a:tc>
                  <a:txBody>
                    <a:bodyPr/>
                    <a:lstStyle/>
                    <a:p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 выплаты: 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6 месяцев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7205341"/>
                  </a:ext>
                </a:extLst>
              </a:tr>
              <a:tr h="359556">
                <a:tc>
                  <a:txBody>
                    <a:bodyPr/>
                    <a:lstStyle/>
                    <a:p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выплаты: 	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величина 1 ПМ</a:t>
                      </a:r>
                      <a:r>
                        <a:rPr lang="ru-RU" sz="1800" b="0" baseline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месяц</a:t>
                      </a: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приобретении товаров первой необходимости, одежды, обуви, лекарственных препаратов;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товаров для ведения ЛПХ,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лечение, профилактические медицинские осмотры,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мероприятия в целях стимулирования ведения здорового образа жизни,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обеспечение потребности в товарах и услугах дошкольного и школьного образования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6239966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656FF2DA-6B46-49D0-BFF5-714A65FD8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300980"/>
              </p:ext>
            </p:extLst>
          </p:nvPr>
        </p:nvGraphicFramePr>
        <p:xfrm>
          <a:off x="323528" y="5949280"/>
          <a:ext cx="8640960" cy="36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426947">
                  <a:extLst>
                    <a:ext uri="{9D8B030D-6E8A-4147-A177-3AD203B41FA5}">
                      <a16:colId xmlns="" xmlns:a16="http://schemas.microsoft.com/office/drawing/2014/main" val="293909477"/>
                    </a:ext>
                  </a:extLst>
                </a:gridCol>
                <a:gridCol w="7214013">
                  <a:extLst>
                    <a:ext uri="{9D8B030D-6E8A-4147-A177-3AD203B41FA5}">
                      <a16:colId xmlns="" xmlns:a16="http://schemas.microsoft.com/office/drawing/2014/main" val="1908306169"/>
                    </a:ext>
                  </a:extLst>
                </a:gridCol>
              </a:tblGrid>
              <a:tr h="327796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повышение денежных доходов по истечении срока действия СК</a:t>
                      </a:r>
                      <a:endParaRPr lang="ru-RU" sz="1800" b="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7205341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CD0162C-CA3A-4809-84E7-51848D5DA1D8}"/>
              </a:ext>
            </a:extLst>
          </p:cNvPr>
          <p:cNvSpPr/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 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F464CC-C867-47F8-A712-8A20A046D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710952"/>
          </a:xfrm>
        </p:spPr>
        <p:txBody>
          <a:bodyPr/>
          <a:lstStyle/>
          <a:p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Иные 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57232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8884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КГКУ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«УСЗН»</a:t>
            </a:r>
          </a:p>
          <a:p>
            <a:pPr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ежемесячный мониторинг условий жизни гражданина (семьи гражданина) в течение 12 месяцев со дня окончания срока действия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СК,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</a:rPr>
              <a:t>направляет запрос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</a:rPr>
              <a:t>в налоговый орган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</a:rPr>
              <a:t>края (запросы в налоговый орган)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4-го месяца после месяца окончания срока действия СК - отчет об оценке эффективности реализации СК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6EEC9AC-BC80-425A-B9BF-11B5700AE50D}"/>
              </a:ext>
            </a:extLst>
          </p:cNvPr>
          <p:cNvSpPr/>
          <p:nvPr/>
        </p:nvSpPr>
        <p:spPr bwMode="auto">
          <a:xfrm>
            <a:off x="0" y="0"/>
            <a:ext cx="9144000" cy="12687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реализации социального контракта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5517232"/>
            <a:ext cx="8136904" cy="914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оказании ГСП на основании СК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вноситься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ЕГИССО,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т.ч. о заявителе,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СрДД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мероприятиях ПСА, о результатах оценки эффективности реализации СК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37444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стимулирование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малоимущих одиноко проживающих граждан и малоимущих семей на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осуществление активных действий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направленных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преодоление трудной жизненной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ситуации,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малоимущих граждан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более высокий уровень жизни за счет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активных действий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постоянных самостоятельных источников дохода в денежной форме,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позволяющих преодолеть трудную жизненную ситуацию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улучшить материальное положение таких граждан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граждан)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цель</a:t>
            </a:r>
            <a:endParaRPr lang="ru-RU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1628" y="4962427"/>
            <a:ext cx="8098804" cy="168845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оказание помощи тем гражданам, которые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мотивацию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трудовой деятельности и улучшению своего материального положения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62375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507288" cy="5015582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Красноярского края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малоимущие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одиноко проживающие граждане,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малоимущие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и иные категории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(п.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статьи 8.1 Федерального закона от 17.07.1999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178-ФЗ «О государственной социальной помощи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»),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независящим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причинам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среднедушевой доход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СрДД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прожиточного минимума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ПМ), установленного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Законом края от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19.11.2020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10-4371  «О порядке определения величины прожиточного минимума малоимущей семьи или малоимущего одиноко проживающего гражданина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Красноярском крае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511FE2A-81EC-44DE-AC5C-54BC9D9BA94D}"/>
              </a:ext>
            </a:extLst>
          </p:cNvPr>
          <p:cNvSpPr/>
          <p:nvPr/>
        </p:nvSpPr>
        <p:spPr bwMode="auto">
          <a:xfrm>
            <a:off x="0" y="0"/>
            <a:ext cx="9144000" cy="105273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Право на получение ГСП 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на основании социального контракта</a:t>
            </a:r>
          </a:p>
        </p:txBody>
      </p:sp>
    </p:spTree>
    <p:extLst>
      <p:ext uri="{BB962C8B-B14F-4D97-AF65-F5344CB8AC3E}">
        <p14:creationId xmlns:p14="http://schemas.microsoft.com/office/powerpoint/2010/main" val="362375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46AB74D-0671-410F-850E-B92FBF39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5440A9A-E7B5-4379-B98A-21645EF5CE15}"/>
              </a:ext>
            </a:extLst>
          </p:cNvPr>
          <p:cNvSpPr txBox="1"/>
          <p:nvPr/>
        </p:nvSpPr>
        <p:spPr>
          <a:xfrm>
            <a:off x="322514" y="1052736"/>
            <a:ext cx="8641974" cy="2419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доходов и расчет </a:t>
            </a:r>
            <a:r>
              <a:rPr lang="ru-RU" sz="1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СрДД</a:t>
            </a:r>
            <a:r>
              <a:rPr lang="ru-RU" sz="1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порядке, установленном Федеральным законом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05.04.2003 № 44-ФЗ «О порядке учета доходов и расчета среднедушевого дохода семьи и дохода одиноко проживающего гражданина для признания их малоимущими и оказания  им государственной социальной помощи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доходов, которые необходимо указать, установлен постановлением Правительства Российской Федерации от 20.08.2003 № 512.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0D611F5A-892D-4953-B392-2C7100F214F3}"/>
              </a:ext>
            </a:extLst>
          </p:cNvPr>
          <p:cNvSpPr/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Учет доходов и расчет </a:t>
            </a:r>
            <a:r>
              <a:rPr lang="ru-RU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СрДД</a:t>
            </a:r>
            <a:endParaRPr lang="ru-RU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2514" y="3356992"/>
            <a:ext cx="8291264" cy="28374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13.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малоимущей семьи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расчете среднедушевого дохода включаются лица,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родством и (или) свойством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 ним относятся совместно проживающие и ведущие совместное хозяйство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супруги, их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усыновители и усыновленные, братья и сестры, пасынки и падчерицы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07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49295"/>
            <a:ext cx="8229600" cy="56166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(СК)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соглашение, которое заключено между гражданином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ТО КГКУ «УСЗН»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или месту пребывания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 и в соответствии с которым ТО КГКУ «УСЗН» обязуется оказать гражданину ГСП, гражданин – исполнить положения социального контракта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полном объеме, включая программу социальной адаптации</a:t>
            </a:r>
          </a:p>
          <a:p>
            <a:pPr algn="just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социальной адаптации (ПСА)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разработанные ТО КГКУ «УСЗН» совместно с гражданином и иными органами государственной власти края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учреждениями мероприятия, которые направлены на повышение дохода гражданина (или его семьи), а также определенные такой программой виды, объем, сроки,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за помощь в реализации работники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порядок реализации этих мероприятий</a:t>
            </a:r>
          </a:p>
          <a:p>
            <a:pPr algn="just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(комиссионное обследование)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сведений, указанных гражданином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заявлении об оказании государственной социальной помощи на основании социального контракта – посещение места проживания (нахождения) гражданина, подавшего заявление на оказание ГСП на основании СК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его семьи с целью установления достоверности представленных заявителем сведений о доходах семьи (одиноко проживающего гражданина)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0D611F5A-892D-4953-B392-2C7100F214F3}"/>
              </a:ext>
            </a:extLst>
          </p:cNvPr>
          <p:cNvSpPr/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понятия</a:t>
            </a:r>
            <a:endParaRPr lang="ru-RU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5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: скругленные углы 17">
            <a:extLst>
              <a:ext uri="{FF2B5EF4-FFF2-40B4-BE49-F238E27FC236}">
                <a16:creationId xmlns="" xmlns:a16="http://schemas.microsoft.com/office/drawing/2014/main" id="{D424F46E-91BC-4626-867B-56C37EFDD6B1}"/>
              </a:ext>
            </a:extLst>
          </p:cNvPr>
          <p:cNvSpPr/>
          <p:nvPr/>
        </p:nvSpPr>
        <p:spPr>
          <a:xfrm>
            <a:off x="6012160" y="5221452"/>
            <a:ext cx="2745134" cy="1296143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ПСА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СК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 месяца со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 принятия решения)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="" xmlns:a16="http://schemas.microsoft.com/office/drawing/2014/main" id="{DE2EAFDD-C324-4772-BC23-FB6A1C0D23B6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3941930" y="2852982"/>
            <a:ext cx="18003" cy="1616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="" xmlns:a16="http://schemas.microsoft.com/office/drawing/2014/main" id="{50962810-3592-4A18-BC4E-B8667E8C8EB6}"/>
              </a:ext>
            </a:extLst>
          </p:cNvPr>
          <p:cNvCxnSpPr>
            <a:cxnSpLocks/>
          </p:cNvCxnSpPr>
          <p:nvPr/>
        </p:nvCxnSpPr>
        <p:spPr>
          <a:xfrm>
            <a:off x="4379014" y="587408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="" xmlns:a16="http://schemas.microsoft.com/office/drawing/2014/main" id="{DFA32D6D-1A2C-41AC-ACEE-EF892E1C9AB7}"/>
              </a:ext>
            </a:extLst>
          </p:cNvPr>
          <p:cNvCxnSpPr>
            <a:cxnSpLocks/>
          </p:cNvCxnSpPr>
          <p:nvPr/>
        </p:nvCxnSpPr>
        <p:spPr>
          <a:xfrm>
            <a:off x="3995937" y="1243502"/>
            <a:ext cx="0" cy="2481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8C25627-FD31-458C-BA0C-B5FCE49A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3C927F75-D360-4D44-BAE5-4FE7BA25F301}"/>
              </a:ext>
            </a:extLst>
          </p:cNvPr>
          <p:cNvSpPr/>
          <p:nvPr/>
        </p:nvSpPr>
        <p:spPr>
          <a:xfrm>
            <a:off x="2830842" y="215315"/>
            <a:ext cx="3096344" cy="378281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заявления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94C31B0A-F4CF-4EF5-A907-CAEA5BA7B8A3}"/>
              </a:ext>
            </a:extLst>
          </p:cNvPr>
          <p:cNvSpPr/>
          <p:nvPr/>
        </p:nvSpPr>
        <p:spPr>
          <a:xfrm>
            <a:off x="2843808" y="782019"/>
            <a:ext cx="3096344" cy="55456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 заявления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- 10 дней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A73C0EB8-8DBC-4606-8177-C2703732C6A5}"/>
              </a:ext>
            </a:extLst>
          </p:cNvPr>
          <p:cNvSpPr/>
          <p:nvPr/>
        </p:nvSpPr>
        <p:spPr>
          <a:xfrm>
            <a:off x="179512" y="1430497"/>
            <a:ext cx="1656183" cy="774368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об отказе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C3D1EF88-E4AB-4B9A-B8FA-03B9325D2D71}"/>
              </a:ext>
            </a:extLst>
          </p:cNvPr>
          <p:cNvSpPr/>
          <p:nvPr/>
        </p:nvSpPr>
        <p:spPr>
          <a:xfrm>
            <a:off x="2375756" y="1491676"/>
            <a:ext cx="3096343" cy="57606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проведении проверки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73B4F6BD-546E-48D1-893F-1B98B0304658}"/>
              </a:ext>
            </a:extLst>
          </p:cNvPr>
          <p:cNvSpPr/>
          <p:nvPr/>
        </p:nvSpPr>
        <p:spPr>
          <a:xfrm>
            <a:off x="6012160" y="1430497"/>
            <a:ext cx="2988332" cy="576063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назначении ГСП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E7923A05-6708-42D0-863F-336E81CC87FB}"/>
              </a:ext>
            </a:extLst>
          </p:cNvPr>
          <p:cNvSpPr/>
          <p:nvPr/>
        </p:nvSpPr>
        <p:spPr>
          <a:xfrm>
            <a:off x="2411760" y="3014673"/>
            <a:ext cx="3096343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документов комиссии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- 3 дня со дня принятия решения о проведении доп. проверки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7116837F-0FC9-483A-9F06-422F2373A633}"/>
              </a:ext>
            </a:extLst>
          </p:cNvPr>
          <p:cNvSpPr/>
          <p:nvPr/>
        </p:nvSpPr>
        <p:spPr>
          <a:xfrm>
            <a:off x="2411760" y="3806760"/>
            <a:ext cx="3096343" cy="73218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проверки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- 15 дней со дня принятия решения о проведении доп. проверки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9363329C-F599-4AB0-94D5-ADDFF93A7699}"/>
              </a:ext>
            </a:extLst>
          </p:cNvPr>
          <p:cNvSpPr/>
          <p:nvPr/>
        </p:nvSpPr>
        <p:spPr>
          <a:xfrm>
            <a:off x="2411760" y="4686740"/>
            <a:ext cx="3096343" cy="118675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акта материально-бытового обследования условий проживания заявителя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- 5 дней со дня проведения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доп. проверки 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ECB0808F-EA5B-47A1-A69D-F5928463DF49}"/>
              </a:ext>
            </a:extLst>
          </p:cNvPr>
          <p:cNvSpPr/>
          <p:nvPr/>
        </p:nvSpPr>
        <p:spPr>
          <a:xfrm>
            <a:off x="2470048" y="6073350"/>
            <a:ext cx="3096343" cy="43204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="" xmlns:a16="http://schemas.microsoft.com/office/drawing/2014/main" id="{F21C1959-0C01-4902-8983-0ADCFEC843EB}"/>
              </a:ext>
            </a:extLst>
          </p:cNvPr>
          <p:cNvSpPr/>
          <p:nvPr/>
        </p:nvSpPr>
        <p:spPr>
          <a:xfrm>
            <a:off x="2411760" y="2137866"/>
            <a:ext cx="3060339" cy="71511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принятия решения увеличивается до 30 дней со дня регистрации заявления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="" xmlns:a16="http://schemas.microsoft.com/office/drawing/2014/main" id="{44D9325F-2FE3-4A31-97F4-7940621A94B1}"/>
              </a:ext>
            </a:extLst>
          </p:cNvPr>
          <p:cNvSpPr/>
          <p:nvPr/>
        </p:nvSpPr>
        <p:spPr>
          <a:xfrm>
            <a:off x="6272280" y="2476178"/>
            <a:ext cx="2745134" cy="648072"/>
          </a:xfrm>
          <a:prstGeom prst="round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куратора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 от ТО КГКУ «УСЗН»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DB7F68BF-5931-4A9F-A2E6-AAE8471A3444}"/>
              </a:ext>
            </a:extLst>
          </p:cNvPr>
          <p:cNvSpPr/>
          <p:nvPr/>
        </p:nvSpPr>
        <p:spPr>
          <a:xfrm>
            <a:off x="6214938" y="3335921"/>
            <a:ext cx="2745134" cy="1673860"/>
          </a:xfrm>
          <a:prstGeom prst="round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заявителя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центре занятости населения, центре «Мой бизнес», «Центре компетенций»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="" xmlns:a16="http://schemas.microsoft.com/office/drawing/2014/main" id="{B7D64CF3-0314-4E5F-B175-4FC6FCA571E5}"/>
              </a:ext>
            </a:extLst>
          </p:cNvPr>
          <p:cNvCxnSpPr>
            <a:cxnSpLocks/>
          </p:cNvCxnSpPr>
          <p:nvPr/>
        </p:nvCxnSpPr>
        <p:spPr>
          <a:xfrm>
            <a:off x="3959933" y="3645024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="" xmlns:a16="http://schemas.microsoft.com/office/drawing/2014/main" id="{EEC2622B-44A2-4B6A-AFA6-0AF1D6A34039}"/>
              </a:ext>
            </a:extLst>
          </p:cNvPr>
          <p:cNvCxnSpPr>
            <a:cxnSpLocks/>
          </p:cNvCxnSpPr>
          <p:nvPr/>
        </p:nvCxnSpPr>
        <p:spPr>
          <a:xfrm>
            <a:off x="3959933" y="4501412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="" xmlns:a16="http://schemas.microsoft.com/office/drawing/2014/main" id="{55735BC1-DA02-4464-B390-DA8B43D2152C}"/>
              </a:ext>
            </a:extLst>
          </p:cNvPr>
          <p:cNvCxnSpPr>
            <a:cxnSpLocks/>
          </p:cNvCxnSpPr>
          <p:nvPr/>
        </p:nvCxnSpPr>
        <p:spPr>
          <a:xfrm>
            <a:off x="3995937" y="5877272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="" xmlns:a16="http://schemas.microsoft.com/office/drawing/2014/main" id="{1F332522-7E0B-47D9-871A-DBC5B94ED10B}"/>
              </a:ext>
            </a:extLst>
          </p:cNvPr>
          <p:cNvCxnSpPr>
            <a:cxnSpLocks/>
          </p:cNvCxnSpPr>
          <p:nvPr/>
        </p:nvCxnSpPr>
        <p:spPr>
          <a:xfrm>
            <a:off x="5941132" y="989483"/>
            <a:ext cx="1439180" cy="4410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="" xmlns:a16="http://schemas.microsoft.com/office/drawing/2014/main" id="{E2D43858-B5C9-46D3-BBD7-95738CAD5367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1763689" y="1059299"/>
            <a:ext cx="1080119" cy="3874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="" xmlns:a16="http://schemas.microsoft.com/office/drawing/2014/main" id="{F9047EF6-133B-4692-BF75-8F7969E06994}"/>
              </a:ext>
            </a:extLst>
          </p:cNvPr>
          <p:cNvCxnSpPr>
            <a:cxnSpLocks/>
            <a:stCxn id="15" idx="1"/>
            <a:endCxn id="7" idx="2"/>
          </p:cNvCxnSpPr>
          <p:nvPr/>
        </p:nvCxnSpPr>
        <p:spPr>
          <a:xfrm flipH="1" flipV="1">
            <a:off x="1007604" y="2204865"/>
            <a:ext cx="1462444" cy="40845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="" xmlns:a16="http://schemas.microsoft.com/office/drawing/2014/main" id="{9E7B0F15-1FB4-4A1F-94D3-3E65A9DFFACF}"/>
              </a:ext>
            </a:extLst>
          </p:cNvPr>
          <p:cNvCxnSpPr>
            <a:cxnSpLocks/>
          </p:cNvCxnSpPr>
          <p:nvPr/>
        </p:nvCxnSpPr>
        <p:spPr>
          <a:xfrm flipH="1">
            <a:off x="7506326" y="2006560"/>
            <a:ext cx="3566" cy="4888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="" xmlns:a16="http://schemas.microsoft.com/office/drawing/2014/main" id="{E0FF69CD-FF42-48A5-B05A-5E5D8BCEF590}"/>
              </a:ext>
            </a:extLst>
          </p:cNvPr>
          <p:cNvCxnSpPr>
            <a:cxnSpLocks/>
          </p:cNvCxnSpPr>
          <p:nvPr/>
        </p:nvCxnSpPr>
        <p:spPr>
          <a:xfrm>
            <a:off x="7506326" y="3119897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="" xmlns:a16="http://schemas.microsoft.com/office/drawing/2014/main" id="{BEA13810-DC07-447C-AA7E-065C90BEA1A5}"/>
              </a:ext>
            </a:extLst>
          </p:cNvPr>
          <p:cNvCxnSpPr>
            <a:cxnSpLocks/>
          </p:cNvCxnSpPr>
          <p:nvPr/>
        </p:nvCxnSpPr>
        <p:spPr>
          <a:xfrm>
            <a:off x="7506326" y="5009395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="" xmlns:a16="http://schemas.microsoft.com/office/drawing/2014/main" id="{D7F65F7B-7B59-4CD6-8A1D-7D59DD2474F0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5566391" y="2006560"/>
            <a:ext cx="705889" cy="42828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48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0" y="0"/>
            <a:ext cx="9144000" cy="99619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  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52388" y="12701"/>
            <a:ext cx="9220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0" algn="ctr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Выплаты могут быть использованы только по целевому назначению на мероприятия: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735740" y="1052736"/>
            <a:ext cx="8300756" cy="4392488"/>
            <a:chOff x="812192" y="1123990"/>
            <a:chExt cx="8506608" cy="3454511"/>
          </a:xfrm>
        </p:grpSpPr>
        <p:cxnSp>
          <p:nvCxnSpPr>
            <p:cNvPr id="10249" name="直接连接符 102"/>
            <p:cNvCxnSpPr>
              <a:cxnSpLocks noChangeShapeType="1"/>
            </p:cNvCxnSpPr>
            <p:nvPr/>
          </p:nvCxnSpPr>
          <p:spPr bwMode="auto">
            <a:xfrm flipH="1">
              <a:off x="2936161" y="3729031"/>
              <a:ext cx="6051087" cy="0"/>
            </a:xfrm>
            <a:prstGeom prst="line">
              <a:avLst/>
            </a:prstGeom>
            <a:noFill/>
            <a:ln w="38100" algn="ctr">
              <a:solidFill>
                <a:srgbClr val="7F7F7F"/>
              </a:solidFill>
              <a:prstDash val="sysDot"/>
              <a:miter lim="800000"/>
              <a:headEnd/>
              <a:tailEnd/>
            </a:ln>
          </p:spPr>
        </p:cxnSp>
        <p:cxnSp>
          <p:nvCxnSpPr>
            <p:cNvPr id="10250" name="直接连接符 106"/>
            <p:cNvCxnSpPr>
              <a:cxnSpLocks noChangeShapeType="1"/>
            </p:cNvCxnSpPr>
            <p:nvPr/>
          </p:nvCxnSpPr>
          <p:spPr bwMode="auto">
            <a:xfrm>
              <a:off x="3157543" y="2653036"/>
              <a:ext cx="5741988" cy="0"/>
            </a:xfrm>
            <a:prstGeom prst="line">
              <a:avLst/>
            </a:prstGeom>
            <a:noFill/>
            <a:ln w="38100" algn="ctr">
              <a:solidFill>
                <a:srgbClr val="7F7F7F"/>
              </a:solidFill>
              <a:prstDash val="sysDot"/>
              <a:miter lim="800000"/>
              <a:headEnd/>
              <a:tailEnd/>
            </a:ln>
          </p:spPr>
        </p:cxnSp>
        <p:grpSp>
          <p:nvGrpSpPr>
            <p:cNvPr id="3" name="Группа 2"/>
            <p:cNvGrpSpPr>
              <a:grpSpLocks/>
            </p:cNvGrpSpPr>
            <p:nvPr/>
          </p:nvGrpSpPr>
          <p:grpSpPr bwMode="auto">
            <a:xfrm>
              <a:off x="812192" y="1129455"/>
              <a:ext cx="2712068" cy="3449046"/>
              <a:chOff x="1224825" y="1495849"/>
              <a:chExt cx="2710975" cy="3123780"/>
            </a:xfrm>
          </p:grpSpPr>
          <p:grpSp>
            <p:nvGrpSpPr>
              <p:cNvPr id="5" name="组合 72"/>
              <p:cNvGrpSpPr>
                <a:grpSpLocks/>
              </p:cNvGrpSpPr>
              <p:nvPr/>
            </p:nvGrpSpPr>
            <p:grpSpPr bwMode="auto">
              <a:xfrm>
                <a:off x="1980512" y="1495849"/>
                <a:ext cx="1347261" cy="2708373"/>
                <a:chOff x="3648053" y="1096329"/>
                <a:chExt cx="1796114" cy="3612002"/>
              </a:xfrm>
            </p:grpSpPr>
            <p:sp>
              <p:nvSpPr>
                <p:cNvPr id="54" name="任意多边形 73"/>
                <p:cNvSpPr/>
                <p:nvPr/>
              </p:nvSpPr>
              <p:spPr>
                <a:xfrm>
                  <a:off x="3648053" y="1096329"/>
                  <a:ext cx="1796114" cy="2651645"/>
                </a:xfrm>
                <a:custGeom>
                  <a:avLst/>
                  <a:gdLst>
                    <a:gd name="connsiteX0" fmla="*/ 898348 w 1796114"/>
                    <a:gd name="connsiteY0" fmla="*/ 0 h 3043856"/>
                    <a:gd name="connsiteX1" fmla="*/ 1793101 w 1796114"/>
                    <a:gd name="connsiteY1" fmla="*/ 894754 h 3043856"/>
                    <a:gd name="connsiteX2" fmla="*/ 1796055 w 1796114"/>
                    <a:gd name="connsiteY2" fmla="*/ 894754 h 3043856"/>
                    <a:gd name="connsiteX3" fmla="*/ 1796055 w 1796114"/>
                    <a:gd name="connsiteY3" fmla="*/ 896588 h 3043856"/>
                    <a:gd name="connsiteX4" fmla="*/ 1796114 w 1796114"/>
                    <a:gd name="connsiteY4" fmla="*/ 896588 h 3043856"/>
                    <a:gd name="connsiteX5" fmla="*/ 1796114 w 1796114"/>
                    <a:gd name="connsiteY5" fmla="*/ 1638635 h 3043856"/>
                    <a:gd name="connsiteX6" fmla="*/ 1796114 w 1796114"/>
                    <a:gd name="connsiteY6" fmla="*/ 1994753 h 3043856"/>
                    <a:gd name="connsiteX7" fmla="*/ 1796114 w 1796114"/>
                    <a:gd name="connsiteY7" fmla="*/ 2342751 h 3043856"/>
                    <a:gd name="connsiteX8" fmla="*/ 1796114 w 1796114"/>
                    <a:gd name="connsiteY8" fmla="*/ 2344732 h 3043856"/>
                    <a:gd name="connsiteX9" fmla="*/ 1796114 w 1796114"/>
                    <a:gd name="connsiteY9" fmla="*/ 2693304 h 3043856"/>
                    <a:gd name="connsiteX10" fmla="*/ 1794829 w 1796114"/>
                    <a:gd name="connsiteY10" fmla="*/ 2693304 h 3043856"/>
                    <a:gd name="connsiteX11" fmla="*/ 1794829 w 1796114"/>
                    <a:gd name="connsiteY11" fmla="*/ 3043856 h 3043856"/>
                    <a:gd name="connsiteX12" fmla="*/ 0 w 1796114"/>
                    <a:gd name="connsiteY12" fmla="*/ 3043856 h 3043856"/>
                    <a:gd name="connsiteX13" fmla="*/ 0 w 1796114"/>
                    <a:gd name="connsiteY13" fmla="*/ 2693304 h 3043856"/>
                    <a:gd name="connsiteX14" fmla="*/ 1285 w 1796114"/>
                    <a:gd name="connsiteY14" fmla="*/ 2693304 h 3043856"/>
                    <a:gd name="connsiteX15" fmla="*/ 1285 w 1796114"/>
                    <a:gd name="connsiteY15" fmla="*/ 2344732 h 3043856"/>
                    <a:gd name="connsiteX16" fmla="*/ 467 w 1796114"/>
                    <a:gd name="connsiteY16" fmla="*/ 2344732 h 3043856"/>
                    <a:gd name="connsiteX17" fmla="*/ 467 w 1796114"/>
                    <a:gd name="connsiteY17" fmla="*/ 1638635 h 3043856"/>
                    <a:gd name="connsiteX18" fmla="*/ 468 w 1796114"/>
                    <a:gd name="connsiteY18" fmla="*/ 1638635 h 3043856"/>
                    <a:gd name="connsiteX19" fmla="*/ 468 w 1796114"/>
                    <a:gd name="connsiteY19" fmla="*/ 940473 h 3043856"/>
                    <a:gd name="connsiteX20" fmla="*/ 408 w 1796114"/>
                    <a:gd name="connsiteY20" fmla="*/ 940473 h 3043856"/>
                    <a:gd name="connsiteX21" fmla="*/ 408 w 1796114"/>
                    <a:gd name="connsiteY21" fmla="*/ 894754 h 3043856"/>
                    <a:gd name="connsiteX22" fmla="*/ 3593 w 1796114"/>
                    <a:gd name="connsiteY22" fmla="*/ 894754 h 30438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796114" h="3043856">
                      <a:moveTo>
                        <a:pt x="898348" y="0"/>
                      </a:moveTo>
                      <a:lnTo>
                        <a:pt x="1793101" y="894754"/>
                      </a:lnTo>
                      <a:lnTo>
                        <a:pt x="1796055" y="894754"/>
                      </a:lnTo>
                      <a:lnTo>
                        <a:pt x="1796055" y="896588"/>
                      </a:lnTo>
                      <a:lnTo>
                        <a:pt x="1796114" y="896588"/>
                      </a:lnTo>
                      <a:lnTo>
                        <a:pt x="1796114" y="1638635"/>
                      </a:lnTo>
                      <a:lnTo>
                        <a:pt x="1796114" y="1994753"/>
                      </a:lnTo>
                      <a:lnTo>
                        <a:pt x="1796114" y="2342751"/>
                      </a:lnTo>
                      <a:lnTo>
                        <a:pt x="1796114" y="2344732"/>
                      </a:lnTo>
                      <a:lnTo>
                        <a:pt x="1796114" y="2693304"/>
                      </a:lnTo>
                      <a:lnTo>
                        <a:pt x="1794829" y="2693304"/>
                      </a:lnTo>
                      <a:lnTo>
                        <a:pt x="1794829" y="3043856"/>
                      </a:lnTo>
                      <a:lnTo>
                        <a:pt x="0" y="3043856"/>
                      </a:lnTo>
                      <a:lnTo>
                        <a:pt x="0" y="2693304"/>
                      </a:lnTo>
                      <a:lnTo>
                        <a:pt x="1285" y="2693304"/>
                      </a:lnTo>
                      <a:lnTo>
                        <a:pt x="1285" y="2344732"/>
                      </a:lnTo>
                      <a:lnTo>
                        <a:pt x="467" y="2344732"/>
                      </a:lnTo>
                      <a:lnTo>
                        <a:pt x="467" y="1638635"/>
                      </a:lnTo>
                      <a:lnTo>
                        <a:pt x="468" y="1638635"/>
                      </a:lnTo>
                      <a:lnTo>
                        <a:pt x="468" y="940473"/>
                      </a:lnTo>
                      <a:lnTo>
                        <a:pt x="408" y="940473"/>
                      </a:lnTo>
                      <a:lnTo>
                        <a:pt x="408" y="894754"/>
                      </a:lnTo>
                      <a:lnTo>
                        <a:pt x="3593" y="894754"/>
                      </a:lnTo>
                      <a:close/>
                    </a:path>
                  </a:pathLst>
                </a:custGeom>
                <a:gradFill>
                  <a:gsLst>
                    <a:gs pos="58000">
                      <a:srgbClr val="663A77"/>
                    </a:gs>
                    <a:gs pos="0">
                      <a:srgbClr val="894EA0"/>
                    </a:gs>
                    <a:gs pos="100000">
                      <a:srgbClr val="482955"/>
                    </a:gs>
                  </a:gsLst>
                  <a:lin ang="5400000" scaled="1"/>
                </a:gradFill>
                <a:ln w="25400" cap="flat" cmpd="sng" algn="ctr">
                  <a:noFill/>
                  <a:prstDash val="solid"/>
                  <a:miter lim="800000"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3" kern="0">
                    <a:solidFill>
                      <a:prstClr val="white"/>
                    </a:solidFill>
                    <a:latin typeface="Calibri"/>
                    <a:ea typeface="宋体"/>
                  </a:endParaRPr>
                </a:p>
              </p:txBody>
            </p:sp>
            <p:sp>
              <p:nvSpPr>
                <p:cNvPr id="55" name="任意多边形 74"/>
                <p:cNvSpPr/>
                <p:nvPr/>
              </p:nvSpPr>
              <p:spPr>
                <a:xfrm flipH="1" flipV="1">
                  <a:off x="4728579" y="4043441"/>
                  <a:ext cx="62437" cy="664890"/>
                </a:xfrm>
                <a:custGeom>
                  <a:avLst/>
                  <a:gdLst>
                    <a:gd name="connsiteX0" fmla="*/ 0 w 534098"/>
                    <a:gd name="connsiteY0" fmla="*/ 0 h 536715"/>
                    <a:gd name="connsiteX1" fmla="*/ 534098 w 534098"/>
                    <a:gd name="connsiteY1" fmla="*/ 0 h 536715"/>
                    <a:gd name="connsiteX2" fmla="*/ 10618 w 534098"/>
                    <a:gd name="connsiteY2" fmla="*/ 536715 h 536715"/>
                    <a:gd name="connsiteX3" fmla="*/ 0 w 534098"/>
                    <a:gd name="connsiteY3" fmla="*/ 536715 h 536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34098" h="536715">
                      <a:moveTo>
                        <a:pt x="0" y="0"/>
                      </a:moveTo>
                      <a:lnTo>
                        <a:pt x="534098" y="0"/>
                      </a:lnTo>
                      <a:lnTo>
                        <a:pt x="10618" y="536715"/>
                      </a:lnTo>
                      <a:lnTo>
                        <a:pt x="0" y="536715"/>
                      </a:lnTo>
                      <a:close/>
                    </a:path>
                  </a:pathLst>
                </a:custGeom>
                <a:gradFill flip="none" rotWithShape="1">
                  <a:gsLst>
                    <a:gs pos="64000">
                      <a:srgbClr val="663A77">
                        <a:alpha val="30000"/>
                      </a:srgbClr>
                    </a:gs>
                    <a:gs pos="36000">
                      <a:srgbClr val="663A77">
                        <a:alpha val="50000"/>
                      </a:srgbClr>
                    </a:gs>
                    <a:gs pos="0">
                      <a:srgbClr val="663A77"/>
                    </a:gs>
                    <a:gs pos="100000">
                      <a:srgbClr val="663A77">
                        <a:alpha val="0"/>
                      </a:srgbClr>
                    </a:gs>
                  </a:gsLst>
                  <a:lin ang="16200000" scaled="1"/>
                  <a:tileRect/>
                </a:gradFill>
                <a:ln w="254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3" kern="0">
                    <a:solidFill>
                      <a:prstClr val="white"/>
                    </a:solidFill>
                    <a:latin typeface="Calibri"/>
                    <a:ea typeface="宋体"/>
                  </a:endParaRPr>
                </a:p>
              </p:txBody>
            </p:sp>
          </p:grpSp>
          <p:sp>
            <p:nvSpPr>
              <p:cNvPr id="52" name="任意多边形 77"/>
              <p:cNvSpPr/>
              <p:nvPr/>
            </p:nvSpPr>
            <p:spPr bwMode="auto">
              <a:xfrm>
                <a:off x="1552818" y="2084596"/>
                <a:ext cx="1347217" cy="1715253"/>
              </a:xfrm>
              <a:custGeom>
                <a:avLst/>
                <a:gdLst>
                  <a:gd name="connsiteX0" fmla="*/ 897881 w 1796055"/>
                  <a:gd name="connsiteY0" fmla="*/ 0 h 2693303"/>
                  <a:gd name="connsiteX1" fmla="*/ 1792693 w 1796055"/>
                  <a:gd name="connsiteY1" fmla="*/ 894811 h 2693303"/>
                  <a:gd name="connsiteX2" fmla="*/ 1796055 w 1796055"/>
                  <a:gd name="connsiteY2" fmla="*/ 894811 h 2693303"/>
                  <a:gd name="connsiteX3" fmla="*/ 1796055 w 1796055"/>
                  <a:gd name="connsiteY3" fmla="*/ 940530 h 2693303"/>
                  <a:gd name="connsiteX4" fmla="*/ 1795648 w 1796055"/>
                  <a:gd name="connsiteY4" fmla="*/ 940530 h 2693303"/>
                  <a:gd name="connsiteX5" fmla="*/ 1795648 w 1796055"/>
                  <a:gd name="connsiteY5" fmla="*/ 1638635 h 2693303"/>
                  <a:gd name="connsiteX6" fmla="*/ 1795648 w 1796055"/>
                  <a:gd name="connsiteY6" fmla="*/ 1994752 h 2693303"/>
                  <a:gd name="connsiteX7" fmla="*/ 1795648 w 1796055"/>
                  <a:gd name="connsiteY7" fmla="*/ 2342751 h 2693303"/>
                  <a:gd name="connsiteX8" fmla="*/ 1795648 w 1796055"/>
                  <a:gd name="connsiteY8" fmla="*/ 2344732 h 2693303"/>
                  <a:gd name="connsiteX9" fmla="*/ 1795648 w 1796055"/>
                  <a:gd name="connsiteY9" fmla="*/ 2693303 h 2693303"/>
                  <a:gd name="connsiteX10" fmla="*/ 819 w 1796055"/>
                  <a:gd name="connsiteY10" fmla="*/ 2693303 h 2693303"/>
                  <a:gd name="connsiteX11" fmla="*/ 819 w 1796055"/>
                  <a:gd name="connsiteY11" fmla="*/ 2344732 h 2693303"/>
                  <a:gd name="connsiteX12" fmla="*/ 0 w 1796055"/>
                  <a:gd name="connsiteY12" fmla="*/ 2344732 h 2693303"/>
                  <a:gd name="connsiteX13" fmla="*/ 0 w 1796055"/>
                  <a:gd name="connsiteY13" fmla="*/ 1638635 h 2693303"/>
                  <a:gd name="connsiteX14" fmla="*/ 1 w 1796055"/>
                  <a:gd name="connsiteY14" fmla="*/ 1638635 h 2693303"/>
                  <a:gd name="connsiteX15" fmla="*/ 1 w 1796055"/>
                  <a:gd name="connsiteY15" fmla="*/ 896588 h 2693303"/>
                  <a:gd name="connsiteX16" fmla="*/ 408 w 1796055"/>
                  <a:gd name="connsiteY16" fmla="*/ 896588 h 2693303"/>
                  <a:gd name="connsiteX17" fmla="*/ 408 w 1796055"/>
                  <a:gd name="connsiteY17" fmla="*/ 894811 h 2693303"/>
                  <a:gd name="connsiteX18" fmla="*/ 3070 w 1796055"/>
                  <a:gd name="connsiteY18" fmla="*/ 894811 h 2693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796055" h="2693303">
                    <a:moveTo>
                      <a:pt x="897881" y="0"/>
                    </a:moveTo>
                    <a:lnTo>
                      <a:pt x="1792693" y="894811"/>
                    </a:lnTo>
                    <a:lnTo>
                      <a:pt x="1796055" y="894811"/>
                    </a:lnTo>
                    <a:lnTo>
                      <a:pt x="1796055" y="940530"/>
                    </a:lnTo>
                    <a:lnTo>
                      <a:pt x="1795648" y="940530"/>
                    </a:lnTo>
                    <a:lnTo>
                      <a:pt x="1795648" y="1638635"/>
                    </a:lnTo>
                    <a:lnTo>
                      <a:pt x="1795648" y="1994752"/>
                    </a:lnTo>
                    <a:lnTo>
                      <a:pt x="1795648" y="2342751"/>
                    </a:lnTo>
                    <a:lnTo>
                      <a:pt x="1795648" y="2344732"/>
                    </a:lnTo>
                    <a:lnTo>
                      <a:pt x="1795648" y="2693303"/>
                    </a:lnTo>
                    <a:lnTo>
                      <a:pt x="819" y="2693303"/>
                    </a:lnTo>
                    <a:lnTo>
                      <a:pt x="819" y="2344732"/>
                    </a:lnTo>
                    <a:lnTo>
                      <a:pt x="0" y="2344732"/>
                    </a:lnTo>
                    <a:lnTo>
                      <a:pt x="0" y="1638635"/>
                    </a:lnTo>
                    <a:lnTo>
                      <a:pt x="1" y="1638635"/>
                    </a:lnTo>
                    <a:lnTo>
                      <a:pt x="1" y="896588"/>
                    </a:lnTo>
                    <a:lnTo>
                      <a:pt x="408" y="896588"/>
                    </a:lnTo>
                    <a:lnTo>
                      <a:pt x="408" y="894811"/>
                    </a:lnTo>
                    <a:lnTo>
                      <a:pt x="3070" y="894811"/>
                    </a:lnTo>
                    <a:close/>
                  </a:path>
                </a:pathLst>
              </a:custGeom>
              <a:gradFill>
                <a:gsLst>
                  <a:gs pos="69000">
                    <a:srgbClr val="E87071"/>
                  </a:gs>
                  <a:gs pos="46000">
                    <a:srgbClr val="EC8888"/>
                  </a:gs>
                  <a:gs pos="0">
                    <a:srgbClr val="ED8F8F"/>
                  </a:gs>
                  <a:gs pos="100000">
                    <a:srgbClr val="E03C3C"/>
                  </a:gs>
                </a:gsLst>
                <a:lin ang="5400000" scaled="1"/>
              </a:gradFill>
              <a:ln w="25400" cap="flat" cmpd="sng" algn="ctr">
                <a:noFill/>
                <a:prstDash val="solid"/>
                <a:miter lim="800000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3" kern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50" name="任意多边形 81"/>
              <p:cNvSpPr/>
              <p:nvPr/>
            </p:nvSpPr>
            <p:spPr bwMode="auto">
              <a:xfrm>
                <a:off x="1224825" y="2986961"/>
                <a:ext cx="1347512" cy="1632668"/>
              </a:xfrm>
              <a:custGeom>
                <a:avLst/>
                <a:gdLst>
                  <a:gd name="connsiteX0" fmla="*/ 897881 w 1796449"/>
                  <a:gd name="connsiteY0" fmla="*/ 0 h 2344731"/>
                  <a:gd name="connsiteX1" fmla="*/ 1793329 w 1796449"/>
                  <a:gd name="connsiteY1" fmla="*/ 895447 h 2344731"/>
                  <a:gd name="connsiteX2" fmla="*/ 1796449 w 1796449"/>
                  <a:gd name="connsiteY2" fmla="*/ 895447 h 2344731"/>
                  <a:gd name="connsiteX3" fmla="*/ 1796449 w 1796449"/>
                  <a:gd name="connsiteY3" fmla="*/ 941166 h 2344731"/>
                  <a:gd name="connsiteX4" fmla="*/ 1795648 w 1796449"/>
                  <a:gd name="connsiteY4" fmla="*/ 941166 h 2344731"/>
                  <a:gd name="connsiteX5" fmla="*/ 1795648 w 1796449"/>
                  <a:gd name="connsiteY5" fmla="*/ 1638634 h 2344731"/>
                  <a:gd name="connsiteX6" fmla="*/ 1795648 w 1796449"/>
                  <a:gd name="connsiteY6" fmla="*/ 1994752 h 2344731"/>
                  <a:gd name="connsiteX7" fmla="*/ 1795648 w 1796449"/>
                  <a:gd name="connsiteY7" fmla="*/ 2344731 h 2344731"/>
                  <a:gd name="connsiteX8" fmla="*/ 0 w 1796449"/>
                  <a:gd name="connsiteY8" fmla="*/ 2344731 h 2344731"/>
                  <a:gd name="connsiteX9" fmla="*/ 0 w 1796449"/>
                  <a:gd name="connsiteY9" fmla="*/ 1638634 h 2344731"/>
                  <a:gd name="connsiteX10" fmla="*/ 1 w 1796449"/>
                  <a:gd name="connsiteY10" fmla="*/ 1638634 h 2344731"/>
                  <a:gd name="connsiteX11" fmla="*/ 1 w 1796449"/>
                  <a:gd name="connsiteY11" fmla="*/ 896588 h 2344731"/>
                  <a:gd name="connsiteX12" fmla="*/ 802 w 1796449"/>
                  <a:gd name="connsiteY12" fmla="*/ 896588 h 2344731"/>
                  <a:gd name="connsiteX13" fmla="*/ 802 w 1796449"/>
                  <a:gd name="connsiteY13" fmla="*/ 895447 h 2344731"/>
                  <a:gd name="connsiteX14" fmla="*/ 2433 w 1796449"/>
                  <a:gd name="connsiteY14" fmla="*/ 895447 h 2344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96449" h="2344731">
                    <a:moveTo>
                      <a:pt x="897881" y="0"/>
                    </a:moveTo>
                    <a:lnTo>
                      <a:pt x="1793329" y="895447"/>
                    </a:lnTo>
                    <a:lnTo>
                      <a:pt x="1796449" y="895447"/>
                    </a:lnTo>
                    <a:lnTo>
                      <a:pt x="1796449" y="941166"/>
                    </a:lnTo>
                    <a:lnTo>
                      <a:pt x="1795648" y="941166"/>
                    </a:lnTo>
                    <a:lnTo>
                      <a:pt x="1795648" y="1638634"/>
                    </a:lnTo>
                    <a:lnTo>
                      <a:pt x="1795648" y="1994752"/>
                    </a:lnTo>
                    <a:lnTo>
                      <a:pt x="1795648" y="2344731"/>
                    </a:lnTo>
                    <a:lnTo>
                      <a:pt x="0" y="2344731"/>
                    </a:lnTo>
                    <a:lnTo>
                      <a:pt x="0" y="1638634"/>
                    </a:lnTo>
                    <a:lnTo>
                      <a:pt x="1" y="1638634"/>
                    </a:lnTo>
                    <a:lnTo>
                      <a:pt x="1" y="896588"/>
                    </a:lnTo>
                    <a:lnTo>
                      <a:pt x="802" y="896588"/>
                    </a:lnTo>
                    <a:lnTo>
                      <a:pt x="802" y="895447"/>
                    </a:lnTo>
                    <a:lnTo>
                      <a:pt x="2433" y="895447"/>
                    </a:lnTo>
                    <a:close/>
                  </a:path>
                </a:pathLst>
              </a:custGeom>
              <a:gradFill flip="none" rotWithShape="1">
                <a:gsLst>
                  <a:gs pos="65000">
                    <a:srgbClr val="01ACBE"/>
                  </a:gs>
                  <a:gs pos="100000">
                    <a:srgbClr val="018B99"/>
                  </a:gs>
                  <a:gs pos="0">
                    <a:srgbClr val="01DEF5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  <a:miter lim="800000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3" kern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37" name="文本框 38"/>
              <p:cNvSpPr txBox="1"/>
              <p:nvPr/>
            </p:nvSpPr>
            <p:spPr>
              <a:xfrm>
                <a:off x="1689910" y="3286072"/>
                <a:ext cx="920389" cy="438988"/>
              </a:xfrm>
              <a:prstGeom prst="rect">
                <a:avLst/>
              </a:prstGeom>
              <a:noFill/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altLang="zh-CN" sz="3600" dirty="0">
                    <a:solidFill>
                      <a:prstClr val="white"/>
                    </a:solidFill>
                    <a:effectLst>
                      <a:innerShdw blurRad="63500" dist="63500" dir="13200000">
                        <a:prstClr val="black">
                          <a:alpha val="50000"/>
                        </a:prstClr>
                      </a:innerShdw>
                    </a:effectLst>
                    <a:latin typeface="Impact" panose="020B0806030902050204" pitchFamily="34" charset="0"/>
                    <a:ea typeface="Hiragino Sans GB W6" panose="020B0600000000000000" pitchFamily="34" charset="-122"/>
                  </a:rPr>
                  <a:t>3</a:t>
                </a:r>
                <a:endParaRPr lang="zh-CN" altLang="en-US" sz="3600" dirty="0">
                  <a:solidFill>
                    <a:prstClr val="white"/>
                  </a:solidFill>
                  <a:effectLst>
                    <a:innerShdw blurRad="63500" dist="63500" dir="13200000">
                      <a:prstClr val="black">
                        <a:alpha val="50000"/>
                      </a:prstClr>
                    </a:innerShdw>
                  </a:effectLst>
                  <a:latin typeface="Impact" panose="020B0806030902050204" pitchFamily="34" charset="0"/>
                  <a:ea typeface="Hiragino Sans GB W6" panose="020B0600000000000000" pitchFamily="34" charset="-122"/>
                </a:endParaRPr>
              </a:p>
            </p:txBody>
          </p:sp>
          <p:sp>
            <p:nvSpPr>
              <p:cNvPr id="10276" name="文本框 3"/>
              <p:cNvSpPr txBox="1">
                <a:spLocks noChangeArrowheads="1"/>
              </p:cNvSpPr>
              <p:nvPr/>
            </p:nvSpPr>
            <p:spPr bwMode="auto">
              <a:xfrm>
                <a:off x="1414162" y="3383598"/>
                <a:ext cx="830939" cy="18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endParaRPr lang="zh-CN" altLang="en-US" sz="1200">
                  <a:solidFill>
                    <a:srgbClr val="F2F2F2"/>
                  </a:solidFill>
                  <a:latin typeface="DokChampa" pitchFamily="34" charset="-34"/>
                  <a:ea typeface="造字工房文研（非商用）常规体"/>
                  <a:cs typeface="DokChampa" pitchFamily="34" charset="-34"/>
                </a:endParaRPr>
              </a:p>
            </p:txBody>
          </p:sp>
          <p:sp>
            <p:nvSpPr>
              <p:cNvPr id="48" name="文本框 44"/>
              <p:cNvSpPr txBox="1"/>
              <p:nvPr/>
            </p:nvSpPr>
            <p:spPr bwMode="auto">
              <a:xfrm>
                <a:off x="2020188" y="2480395"/>
                <a:ext cx="516348" cy="444077"/>
              </a:xfrm>
              <a:prstGeom prst="rect">
                <a:avLst/>
              </a:prstGeom>
              <a:noFill/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altLang="zh-CN" sz="3600" dirty="0">
                    <a:solidFill>
                      <a:prstClr val="white"/>
                    </a:solidFill>
                    <a:effectLst>
                      <a:innerShdw blurRad="63500" dist="63500" dir="13200000">
                        <a:prstClr val="black">
                          <a:alpha val="50000"/>
                        </a:prstClr>
                      </a:innerShdw>
                    </a:effectLst>
                    <a:latin typeface="Impact" panose="020B0806030902050204" pitchFamily="34" charset="0"/>
                    <a:ea typeface="Hiragino Sans GB W6" panose="020B0600000000000000" pitchFamily="34" charset="-122"/>
                  </a:rPr>
                  <a:t>2</a:t>
                </a:r>
                <a:endParaRPr lang="zh-CN" altLang="en-US" sz="3600" dirty="0">
                  <a:solidFill>
                    <a:prstClr val="white"/>
                  </a:solidFill>
                  <a:effectLst>
                    <a:innerShdw blurRad="63500" dist="63500" dir="13200000">
                      <a:prstClr val="black">
                        <a:alpha val="50000"/>
                      </a:prstClr>
                    </a:innerShdw>
                  </a:effectLst>
                  <a:latin typeface="Impact" panose="020B0806030902050204" pitchFamily="34" charset="0"/>
                  <a:ea typeface="Hiragino Sans GB W6" panose="020B0600000000000000" pitchFamily="34" charset="-122"/>
                </a:endParaRPr>
              </a:p>
            </p:txBody>
          </p:sp>
          <p:grpSp>
            <p:nvGrpSpPr>
              <p:cNvPr id="8" name="组合 96"/>
              <p:cNvGrpSpPr>
                <a:grpSpLocks/>
              </p:cNvGrpSpPr>
              <p:nvPr/>
            </p:nvGrpSpPr>
            <p:grpSpPr bwMode="auto">
              <a:xfrm>
                <a:off x="2336084" y="1911749"/>
                <a:ext cx="1058740" cy="499212"/>
                <a:chOff x="2863595" y="4138296"/>
                <a:chExt cx="1411469" cy="665770"/>
              </a:xfrm>
            </p:grpSpPr>
            <p:sp>
              <p:nvSpPr>
                <p:cNvPr id="46" name="文本框 60"/>
                <p:cNvSpPr txBox="1"/>
                <p:nvPr/>
              </p:nvSpPr>
              <p:spPr>
                <a:xfrm>
                  <a:off x="3048039" y="4138296"/>
                  <a:ext cx="1227025" cy="585454"/>
                </a:xfrm>
                <a:prstGeom prst="rect">
                  <a:avLst/>
                </a:prstGeom>
                <a:noFill/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altLang="zh-CN" sz="3600" dirty="0">
                      <a:solidFill>
                        <a:prstClr val="white"/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Impact" panose="020B0806030902050204" pitchFamily="34" charset="0"/>
                      <a:ea typeface="Hiragino Sans GB W6" panose="020B0600000000000000" pitchFamily="34" charset="-122"/>
                    </a:rPr>
                    <a:t>1</a:t>
                  </a:r>
                  <a:endParaRPr lang="zh-CN" altLang="en-US" sz="3600" dirty="0">
                    <a:solidFill>
                      <a:prstClr val="white"/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Impact" panose="020B0806030902050204" pitchFamily="34" charset="0"/>
                    <a:ea typeface="Hiragino Sans GB W6" panose="020B0600000000000000" pitchFamily="34" charset="-122"/>
                  </a:endParaRPr>
                </a:p>
              </p:txBody>
            </p:sp>
            <p:sp>
              <p:nvSpPr>
                <p:cNvPr id="10291" name="文本框 61"/>
                <p:cNvSpPr txBox="1">
                  <a:spLocks noChangeArrowheads="1"/>
                </p:cNvSpPr>
                <p:nvPr/>
              </p:nvSpPr>
              <p:spPr bwMode="auto">
                <a:xfrm>
                  <a:off x="2863595" y="4553158"/>
                  <a:ext cx="1107776" cy="2509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1" hangingPunct="1"/>
                  <a:endParaRPr lang="zh-CN" altLang="en-US" sz="1200">
                    <a:solidFill>
                      <a:srgbClr val="F2F2F2"/>
                    </a:solidFill>
                    <a:latin typeface="DokChampa" pitchFamily="34" charset="-34"/>
                    <a:ea typeface="造字工房文研（非商用）常规体"/>
                    <a:cs typeface="DokChampa" pitchFamily="34" charset="-34"/>
                  </a:endParaRPr>
                </a:p>
              </p:txBody>
            </p:sp>
          </p:grpSp>
          <p:sp>
            <p:nvSpPr>
              <p:cNvPr id="41" name="任意多边形 108"/>
              <p:cNvSpPr/>
              <p:nvPr/>
            </p:nvSpPr>
            <p:spPr>
              <a:xfrm>
                <a:off x="2536536" y="3998945"/>
                <a:ext cx="626852" cy="415521"/>
              </a:xfrm>
              <a:custGeom>
                <a:avLst/>
                <a:gdLst>
                  <a:gd name="connsiteX0" fmla="*/ 685611 w 1025811"/>
                  <a:gd name="connsiteY0" fmla="*/ 0 h 680400"/>
                  <a:gd name="connsiteX1" fmla="*/ 1025811 w 1025811"/>
                  <a:gd name="connsiteY1" fmla="*/ 340200 h 680400"/>
                  <a:gd name="connsiteX2" fmla="*/ 685611 w 1025811"/>
                  <a:gd name="connsiteY2" fmla="*/ 680400 h 680400"/>
                  <a:gd name="connsiteX3" fmla="*/ 678786 w 1025811"/>
                  <a:gd name="connsiteY3" fmla="*/ 679712 h 680400"/>
                  <a:gd name="connsiteX4" fmla="*/ 678786 w 1025811"/>
                  <a:gd name="connsiteY4" fmla="*/ 680400 h 680400"/>
                  <a:gd name="connsiteX5" fmla="*/ 0 w 1025811"/>
                  <a:gd name="connsiteY5" fmla="*/ 680400 h 680400"/>
                  <a:gd name="connsiteX6" fmla="*/ 0 w 1025811"/>
                  <a:gd name="connsiteY6" fmla="*/ 1614 h 680400"/>
                  <a:gd name="connsiteX7" fmla="*/ 669601 w 1025811"/>
                  <a:gd name="connsiteY7" fmla="*/ 1614 h 68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5811" h="680400">
                    <a:moveTo>
                      <a:pt x="685611" y="0"/>
                    </a:moveTo>
                    <a:cubicBezTo>
                      <a:pt x="873498" y="0"/>
                      <a:pt x="1025811" y="152313"/>
                      <a:pt x="1025811" y="340200"/>
                    </a:cubicBezTo>
                    <a:cubicBezTo>
                      <a:pt x="1025811" y="528087"/>
                      <a:pt x="873498" y="680400"/>
                      <a:pt x="685611" y="680400"/>
                    </a:cubicBezTo>
                    <a:lnTo>
                      <a:pt x="678786" y="679712"/>
                    </a:lnTo>
                    <a:lnTo>
                      <a:pt x="678786" y="680400"/>
                    </a:lnTo>
                    <a:lnTo>
                      <a:pt x="0" y="680400"/>
                    </a:lnTo>
                    <a:lnTo>
                      <a:pt x="0" y="1614"/>
                    </a:lnTo>
                    <a:lnTo>
                      <a:pt x="669601" y="1614"/>
                    </a:lnTo>
                    <a:close/>
                  </a:path>
                </a:pathLst>
              </a:custGeom>
              <a:gradFill>
                <a:gsLst>
                  <a:gs pos="44000">
                    <a:srgbClr val="01ACBE"/>
                  </a:gs>
                  <a:gs pos="20000">
                    <a:srgbClr val="0194A3"/>
                  </a:gs>
                  <a:gs pos="100000">
                    <a:srgbClr val="01CFE5"/>
                  </a:gs>
                  <a:gs pos="0">
                    <a:srgbClr val="01808D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3" kern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42" name="任意多边形 124"/>
              <p:cNvSpPr/>
              <p:nvPr/>
            </p:nvSpPr>
            <p:spPr>
              <a:xfrm>
                <a:off x="2906394" y="3156858"/>
                <a:ext cx="626852" cy="415521"/>
              </a:xfrm>
              <a:custGeom>
                <a:avLst/>
                <a:gdLst>
                  <a:gd name="connsiteX0" fmla="*/ 685611 w 1025811"/>
                  <a:gd name="connsiteY0" fmla="*/ 0 h 680400"/>
                  <a:gd name="connsiteX1" fmla="*/ 1025811 w 1025811"/>
                  <a:gd name="connsiteY1" fmla="*/ 340200 h 680400"/>
                  <a:gd name="connsiteX2" fmla="*/ 685611 w 1025811"/>
                  <a:gd name="connsiteY2" fmla="*/ 680400 h 680400"/>
                  <a:gd name="connsiteX3" fmla="*/ 678786 w 1025811"/>
                  <a:gd name="connsiteY3" fmla="*/ 679712 h 680400"/>
                  <a:gd name="connsiteX4" fmla="*/ 678786 w 1025811"/>
                  <a:gd name="connsiteY4" fmla="*/ 680400 h 680400"/>
                  <a:gd name="connsiteX5" fmla="*/ 0 w 1025811"/>
                  <a:gd name="connsiteY5" fmla="*/ 680400 h 680400"/>
                  <a:gd name="connsiteX6" fmla="*/ 0 w 1025811"/>
                  <a:gd name="connsiteY6" fmla="*/ 1614 h 680400"/>
                  <a:gd name="connsiteX7" fmla="*/ 669601 w 1025811"/>
                  <a:gd name="connsiteY7" fmla="*/ 1614 h 68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25811" h="680400">
                    <a:moveTo>
                      <a:pt x="685611" y="0"/>
                    </a:moveTo>
                    <a:cubicBezTo>
                      <a:pt x="873498" y="0"/>
                      <a:pt x="1025811" y="152313"/>
                      <a:pt x="1025811" y="340200"/>
                    </a:cubicBezTo>
                    <a:cubicBezTo>
                      <a:pt x="1025811" y="528087"/>
                      <a:pt x="873498" y="680400"/>
                      <a:pt x="685611" y="680400"/>
                    </a:cubicBezTo>
                    <a:lnTo>
                      <a:pt x="678786" y="679712"/>
                    </a:lnTo>
                    <a:lnTo>
                      <a:pt x="678786" y="680400"/>
                    </a:lnTo>
                    <a:lnTo>
                      <a:pt x="0" y="680400"/>
                    </a:lnTo>
                    <a:lnTo>
                      <a:pt x="0" y="1614"/>
                    </a:lnTo>
                    <a:lnTo>
                      <a:pt x="669601" y="1614"/>
                    </a:lnTo>
                    <a:close/>
                  </a:path>
                </a:pathLst>
              </a:custGeom>
              <a:gradFill>
                <a:gsLst>
                  <a:gs pos="50000">
                    <a:srgbClr val="EC8888"/>
                  </a:gs>
                  <a:gs pos="30000">
                    <a:srgbClr val="E87071"/>
                  </a:gs>
                  <a:gs pos="100000">
                    <a:srgbClr val="EF9F9F"/>
                  </a:gs>
                  <a:gs pos="0">
                    <a:srgbClr val="E24A4A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3" kern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grpSp>
            <p:nvGrpSpPr>
              <p:cNvPr id="9" name="组合 131"/>
              <p:cNvGrpSpPr>
                <a:grpSpLocks/>
              </p:cNvGrpSpPr>
              <p:nvPr/>
            </p:nvGrpSpPr>
            <p:grpSpPr bwMode="auto">
              <a:xfrm>
                <a:off x="3308912" y="2289470"/>
                <a:ext cx="626888" cy="416958"/>
                <a:chOff x="5419030" y="2461084"/>
                <a:chExt cx="835743" cy="556073"/>
              </a:xfrm>
            </p:grpSpPr>
            <p:sp>
              <p:nvSpPr>
                <p:cNvPr id="44" name="任意多边形 132"/>
                <p:cNvSpPr/>
                <p:nvPr/>
              </p:nvSpPr>
              <p:spPr>
                <a:xfrm>
                  <a:off x="5420062" y="2460240"/>
                  <a:ext cx="835694" cy="556074"/>
                </a:xfrm>
                <a:custGeom>
                  <a:avLst/>
                  <a:gdLst>
                    <a:gd name="connsiteX0" fmla="*/ 685611 w 1025811"/>
                    <a:gd name="connsiteY0" fmla="*/ 0 h 680400"/>
                    <a:gd name="connsiteX1" fmla="*/ 1025811 w 1025811"/>
                    <a:gd name="connsiteY1" fmla="*/ 340200 h 680400"/>
                    <a:gd name="connsiteX2" fmla="*/ 685611 w 1025811"/>
                    <a:gd name="connsiteY2" fmla="*/ 680400 h 680400"/>
                    <a:gd name="connsiteX3" fmla="*/ 678786 w 1025811"/>
                    <a:gd name="connsiteY3" fmla="*/ 679712 h 680400"/>
                    <a:gd name="connsiteX4" fmla="*/ 678786 w 1025811"/>
                    <a:gd name="connsiteY4" fmla="*/ 680400 h 680400"/>
                    <a:gd name="connsiteX5" fmla="*/ 0 w 1025811"/>
                    <a:gd name="connsiteY5" fmla="*/ 680400 h 680400"/>
                    <a:gd name="connsiteX6" fmla="*/ 0 w 1025811"/>
                    <a:gd name="connsiteY6" fmla="*/ 1614 h 680400"/>
                    <a:gd name="connsiteX7" fmla="*/ 669601 w 1025811"/>
                    <a:gd name="connsiteY7" fmla="*/ 1614 h 680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25811" h="680400">
                      <a:moveTo>
                        <a:pt x="685611" y="0"/>
                      </a:moveTo>
                      <a:cubicBezTo>
                        <a:pt x="873498" y="0"/>
                        <a:pt x="1025811" y="152313"/>
                        <a:pt x="1025811" y="340200"/>
                      </a:cubicBezTo>
                      <a:cubicBezTo>
                        <a:pt x="1025811" y="528087"/>
                        <a:pt x="873498" y="680400"/>
                        <a:pt x="685611" y="680400"/>
                      </a:cubicBezTo>
                      <a:lnTo>
                        <a:pt x="678786" y="679712"/>
                      </a:lnTo>
                      <a:lnTo>
                        <a:pt x="678786" y="680400"/>
                      </a:lnTo>
                      <a:lnTo>
                        <a:pt x="0" y="680400"/>
                      </a:lnTo>
                      <a:lnTo>
                        <a:pt x="0" y="1614"/>
                      </a:lnTo>
                      <a:lnTo>
                        <a:pt x="669601" y="1614"/>
                      </a:lnTo>
                      <a:close/>
                    </a:path>
                  </a:pathLst>
                </a:custGeom>
                <a:gradFill flip="none" rotWithShape="1">
                  <a:gsLst>
                    <a:gs pos="21000">
                      <a:srgbClr val="5A336B"/>
                    </a:gs>
                    <a:gs pos="38000">
                      <a:srgbClr val="714187"/>
                    </a:gs>
                    <a:gs pos="100000">
                      <a:srgbClr val="8B50A6"/>
                    </a:gs>
                    <a:gs pos="0">
                      <a:srgbClr val="4C2B5A"/>
                    </a:gs>
                  </a:gsLst>
                  <a:lin ang="0" scaled="1"/>
                  <a:tileRect/>
                </a:gra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3" kern="0">
                    <a:solidFill>
                      <a:prstClr val="white"/>
                    </a:solidFill>
                    <a:latin typeface="Calibri"/>
                    <a:ea typeface="宋体"/>
                  </a:endParaRPr>
                </a:p>
              </p:txBody>
            </p:sp>
            <p:sp>
              <p:nvSpPr>
                <p:cNvPr id="45" name="任意多边形 133"/>
                <p:cNvSpPr/>
                <p:nvPr/>
              </p:nvSpPr>
              <p:spPr>
                <a:xfrm>
                  <a:off x="5970962" y="2605892"/>
                  <a:ext cx="129058" cy="203234"/>
                </a:xfrm>
                <a:custGeom>
                  <a:avLst/>
                  <a:gdLst>
                    <a:gd name="connsiteX0" fmla="*/ 0 w 298365"/>
                    <a:gd name="connsiteY0" fmla="*/ 0 h 596731"/>
                    <a:gd name="connsiteX1" fmla="*/ 298365 w 298365"/>
                    <a:gd name="connsiteY1" fmla="*/ 298366 h 596731"/>
                    <a:gd name="connsiteX2" fmla="*/ 0 w 298365"/>
                    <a:gd name="connsiteY2" fmla="*/ 596731 h 596731"/>
                    <a:gd name="connsiteX3" fmla="*/ 0 w 298365"/>
                    <a:gd name="connsiteY3" fmla="*/ 478802 h 596731"/>
                    <a:gd name="connsiteX4" fmla="*/ 180436 w 298365"/>
                    <a:gd name="connsiteY4" fmla="*/ 298366 h 596731"/>
                    <a:gd name="connsiteX5" fmla="*/ 0 w 298365"/>
                    <a:gd name="connsiteY5" fmla="*/ 117930 h 596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8365" h="596731">
                      <a:moveTo>
                        <a:pt x="0" y="0"/>
                      </a:moveTo>
                      <a:lnTo>
                        <a:pt x="298365" y="298366"/>
                      </a:lnTo>
                      <a:lnTo>
                        <a:pt x="0" y="596731"/>
                      </a:lnTo>
                      <a:lnTo>
                        <a:pt x="0" y="478802"/>
                      </a:lnTo>
                      <a:lnTo>
                        <a:pt x="180436" y="298366"/>
                      </a:lnTo>
                      <a:lnTo>
                        <a:pt x="0" y="117930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3" kern="0">
                    <a:solidFill>
                      <a:prstClr val="white"/>
                    </a:solidFill>
                    <a:latin typeface="Calibri"/>
                    <a:ea typeface="宋体"/>
                  </a:endParaRPr>
                </a:p>
              </p:txBody>
            </p:sp>
          </p:grpSp>
        </p:grpSp>
        <p:sp>
          <p:nvSpPr>
            <p:cNvPr id="24" name="任意多边形 109"/>
            <p:cNvSpPr/>
            <p:nvPr/>
          </p:nvSpPr>
          <p:spPr bwMode="auto">
            <a:xfrm>
              <a:off x="2828653" y="3079589"/>
              <a:ext cx="95257" cy="152384"/>
            </a:xfrm>
            <a:custGeom>
              <a:avLst/>
              <a:gdLst>
                <a:gd name="connsiteX0" fmla="*/ 0 w 298365"/>
                <a:gd name="connsiteY0" fmla="*/ 0 h 596731"/>
                <a:gd name="connsiteX1" fmla="*/ 298365 w 298365"/>
                <a:gd name="connsiteY1" fmla="*/ 298366 h 596731"/>
                <a:gd name="connsiteX2" fmla="*/ 0 w 298365"/>
                <a:gd name="connsiteY2" fmla="*/ 596731 h 596731"/>
                <a:gd name="connsiteX3" fmla="*/ 0 w 298365"/>
                <a:gd name="connsiteY3" fmla="*/ 478802 h 596731"/>
                <a:gd name="connsiteX4" fmla="*/ 180436 w 298365"/>
                <a:gd name="connsiteY4" fmla="*/ 298366 h 596731"/>
                <a:gd name="connsiteX5" fmla="*/ 0 w 298365"/>
                <a:gd name="connsiteY5" fmla="*/ 117930 h 59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365" h="596731">
                  <a:moveTo>
                    <a:pt x="0" y="0"/>
                  </a:moveTo>
                  <a:lnTo>
                    <a:pt x="298365" y="298366"/>
                  </a:lnTo>
                  <a:lnTo>
                    <a:pt x="0" y="596731"/>
                  </a:lnTo>
                  <a:lnTo>
                    <a:pt x="0" y="478802"/>
                  </a:lnTo>
                  <a:lnTo>
                    <a:pt x="180436" y="298366"/>
                  </a:lnTo>
                  <a:lnTo>
                    <a:pt x="0" y="117930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3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9227" name="TextBox 26"/>
            <p:cNvSpPr txBox="1">
              <a:spLocks noChangeArrowheads="1"/>
            </p:cNvSpPr>
            <p:nvPr/>
          </p:nvSpPr>
          <p:spPr bwMode="auto">
            <a:xfrm>
              <a:off x="2897894" y="2770578"/>
              <a:ext cx="6237699" cy="711638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9pPr>
            </a:lstStyle>
            <a:p>
              <a:pPr marL="800100" indent="-457200">
                <a:buNone/>
              </a:pPr>
              <a:r>
                <a:rPr lang="ru-RU" sz="2400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Осуществление </a:t>
              </a:r>
              <a:r>
                <a:rPr lang="ru-RU" sz="2400" b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индивидуальной</a:t>
              </a:r>
            </a:p>
            <a:p>
              <a:pPr marL="800100" indent="-457200">
                <a:buNone/>
              </a:pPr>
              <a:r>
                <a:rPr lang="ru-RU" sz="2400" b="1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предпринимательской </a:t>
              </a:r>
              <a:r>
                <a:rPr lang="ru-RU" sz="2400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деятельности</a:t>
              </a:r>
            </a:p>
          </p:txBody>
        </p:sp>
        <p:sp>
          <p:nvSpPr>
            <p:cNvPr id="9228" name="TextBox 27"/>
            <p:cNvSpPr txBox="1">
              <a:spLocks noChangeArrowheads="1"/>
            </p:cNvSpPr>
            <p:nvPr/>
          </p:nvSpPr>
          <p:spPr bwMode="auto">
            <a:xfrm>
              <a:off x="2640987" y="3898925"/>
              <a:ext cx="6677813" cy="375183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ru-RU" sz="2500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Ведение личного подсобного хозяйства</a:t>
              </a:r>
              <a:endParaRPr lang="ru-RU" altLang="ru-RU" sz="25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任意多边形 133"/>
            <p:cNvSpPr/>
            <p:nvPr/>
          </p:nvSpPr>
          <p:spPr bwMode="auto">
            <a:xfrm>
              <a:off x="2419606" y="4068819"/>
              <a:ext cx="147586" cy="169894"/>
            </a:xfrm>
            <a:custGeom>
              <a:avLst/>
              <a:gdLst>
                <a:gd name="connsiteX0" fmla="*/ 0 w 298365"/>
                <a:gd name="connsiteY0" fmla="*/ 0 h 596731"/>
                <a:gd name="connsiteX1" fmla="*/ 298365 w 298365"/>
                <a:gd name="connsiteY1" fmla="*/ 298366 h 596731"/>
                <a:gd name="connsiteX2" fmla="*/ 0 w 298365"/>
                <a:gd name="connsiteY2" fmla="*/ 596731 h 596731"/>
                <a:gd name="connsiteX3" fmla="*/ 0 w 298365"/>
                <a:gd name="connsiteY3" fmla="*/ 478802 h 596731"/>
                <a:gd name="connsiteX4" fmla="*/ 180436 w 298365"/>
                <a:gd name="connsiteY4" fmla="*/ 298366 h 596731"/>
                <a:gd name="connsiteX5" fmla="*/ 0 w 298365"/>
                <a:gd name="connsiteY5" fmla="*/ 117930 h 59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365" h="596731">
                  <a:moveTo>
                    <a:pt x="0" y="0"/>
                  </a:moveTo>
                  <a:lnTo>
                    <a:pt x="298365" y="298366"/>
                  </a:lnTo>
                  <a:lnTo>
                    <a:pt x="0" y="596731"/>
                  </a:lnTo>
                  <a:lnTo>
                    <a:pt x="0" y="478802"/>
                  </a:lnTo>
                  <a:lnTo>
                    <a:pt x="180436" y="298366"/>
                  </a:lnTo>
                  <a:lnTo>
                    <a:pt x="0" y="117930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3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9230" name="Прямоугольник 6"/>
            <p:cNvSpPr>
              <a:spLocks noChangeArrowheads="1"/>
            </p:cNvSpPr>
            <p:nvPr/>
          </p:nvSpPr>
          <p:spPr bwMode="auto">
            <a:xfrm>
              <a:off x="3530420" y="1123990"/>
              <a:ext cx="5572493" cy="253889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Microsoft Sans Serif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248" name="TextBox 1"/>
          <p:cNvSpPr txBox="1">
            <a:spLocks noChangeArrowheads="1"/>
          </p:cNvSpPr>
          <p:nvPr/>
        </p:nvSpPr>
        <p:spPr bwMode="auto">
          <a:xfrm>
            <a:off x="8731696" y="6525344"/>
            <a:ext cx="304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/>
              <a:t>7</a:t>
            </a:r>
          </a:p>
        </p:txBody>
      </p:sp>
      <p:sp>
        <p:nvSpPr>
          <p:cNvPr id="38" name="任意多边形 81"/>
          <p:cNvSpPr/>
          <p:nvPr/>
        </p:nvSpPr>
        <p:spPr bwMode="auto">
          <a:xfrm>
            <a:off x="380230" y="4510207"/>
            <a:ext cx="1347962" cy="2087145"/>
          </a:xfrm>
          <a:custGeom>
            <a:avLst/>
            <a:gdLst>
              <a:gd name="connsiteX0" fmla="*/ 897881 w 1796449"/>
              <a:gd name="connsiteY0" fmla="*/ 0 h 2344731"/>
              <a:gd name="connsiteX1" fmla="*/ 1793329 w 1796449"/>
              <a:gd name="connsiteY1" fmla="*/ 895447 h 2344731"/>
              <a:gd name="connsiteX2" fmla="*/ 1796449 w 1796449"/>
              <a:gd name="connsiteY2" fmla="*/ 895447 h 2344731"/>
              <a:gd name="connsiteX3" fmla="*/ 1796449 w 1796449"/>
              <a:gd name="connsiteY3" fmla="*/ 941166 h 2344731"/>
              <a:gd name="connsiteX4" fmla="*/ 1795648 w 1796449"/>
              <a:gd name="connsiteY4" fmla="*/ 941166 h 2344731"/>
              <a:gd name="connsiteX5" fmla="*/ 1795648 w 1796449"/>
              <a:gd name="connsiteY5" fmla="*/ 1638634 h 2344731"/>
              <a:gd name="connsiteX6" fmla="*/ 1795648 w 1796449"/>
              <a:gd name="connsiteY6" fmla="*/ 1994752 h 2344731"/>
              <a:gd name="connsiteX7" fmla="*/ 1795648 w 1796449"/>
              <a:gd name="connsiteY7" fmla="*/ 2344731 h 2344731"/>
              <a:gd name="connsiteX8" fmla="*/ 0 w 1796449"/>
              <a:gd name="connsiteY8" fmla="*/ 2344731 h 2344731"/>
              <a:gd name="connsiteX9" fmla="*/ 0 w 1796449"/>
              <a:gd name="connsiteY9" fmla="*/ 1638634 h 2344731"/>
              <a:gd name="connsiteX10" fmla="*/ 1 w 1796449"/>
              <a:gd name="connsiteY10" fmla="*/ 1638634 h 2344731"/>
              <a:gd name="connsiteX11" fmla="*/ 1 w 1796449"/>
              <a:gd name="connsiteY11" fmla="*/ 896588 h 2344731"/>
              <a:gd name="connsiteX12" fmla="*/ 802 w 1796449"/>
              <a:gd name="connsiteY12" fmla="*/ 896588 h 2344731"/>
              <a:gd name="connsiteX13" fmla="*/ 802 w 1796449"/>
              <a:gd name="connsiteY13" fmla="*/ 895447 h 2344731"/>
              <a:gd name="connsiteX14" fmla="*/ 2433 w 1796449"/>
              <a:gd name="connsiteY14" fmla="*/ 895447 h 234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96449" h="2344731">
                <a:moveTo>
                  <a:pt x="897881" y="0"/>
                </a:moveTo>
                <a:lnTo>
                  <a:pt x="1793329" y="895447"/>
                </a:lnTo>
                <a:lnTo>
                  <a:pt x="1796449" y="895447"/>
                </a:lnTo>
                <a:lnTo>
                  <a:pt x="1796449" y="941166"/>
                </a:lnTo>
                <a:lnTo>
                  <a:pt x="1795648" y="941166"/>
                </a:lnTo>
                <a:lnTo>
                  <a:pt x="1795648" y="1638634"/>
                </a:lnTo>
                <a:lnTo>
                  <a:pt x="1795648" y="1994752"/>
                </a:lnTo>
                <a:lnTo>
                  <a:pt x="1795648" y="2344731"/>
                </a:lnTo>
                <a:lnTo>
                  <a:pt x="0" y="2344731"/>
                </a:lnTo>
                <a:lnTo>
                  <a:pt x="0" y="1638634"/>
                </a:lnTo>
                <a:lnTo>
                  <a:pt x="1" y="1638634"/>
                </a:lnTo>
                <a:lnTo>
                  <a:pt x="1" y="896588"/>
                </a:lnTo>
                <a:lnTo>
                  <a:pt x="802" y="896588"/>
                </a:lnTo>
                <a:lnTo>
                  <a:pt x="802" y="895447"/>
                </a:lnTo>
                <a:lnTo>
                  <a:pt x="2433" y="89544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54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3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39" name="任意多边形 108"/>
          <p:cNvSpPr/>
          <p:nvPr/>
        </p:nvSpPr>
        <p:spPr bwMode="auto">
          <a:xfrm>
            <a:off x="1728192" y="5693517"/>
            <a:ext cx="611929" cy="604770"/>
          </a:xfrm>
          <a:custGeom>
            <a:avLst/>
            <a:gdLst>
              <a:gd name="connsiteX0" fmla="*/ 685611 w 1025811"/>
              <a:gd name="connsiteY0" fmla="*/ 0 h 680400"/>
              <a:gd name="connsiteX1" fmla="*/ 1025811 w 1025811"/>
              <a:gd name="connsiteY1" fmla="*/ 340200 h 680400"/>
              <a:gd name="connsiteX2" fmla="*/ 685611 w 1025811"/>
              <a:gd name="connsiteY2" fmla="*/ 680400 h 680400"/>
              <a:gd name="connsiteX3" fmla="*/ 678786 w 1025811"/>
              <a:gd name="connsiteY3" fmla="*/ 679712 h 680400"/>
              <a:gd name="connsiteX4" fmla="*/ 678786 w 1025811"/>
              <a:gd name="connsiteY4" fmla="*/ 680400 h 680400"/>
              <a:gd name="connsiteX5" fmla="*/ 0 w 1025811"/>
              <a:gd name="connsiteY5" fmla="*/ 680400 h 680400"/>
              <a:gd name="connsiteX6" fmla="*/ 0 w 1025811"/>
              <a:gd name="connsiteY6" fmla="*/ 1614 h 680400"/>
              <a:gd name="connsiteX7" fmla="*/ 669601 w 1025811"/>
              <a:gd name="connsiteY7" fmla="*/ 1614 h 68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5811" h="680400">
                <a:moveTo>
                  <a:pt x="685611" y="0"/>
                </a:moveTo>
                <a:cubicBezTo>
                  <a:pt x="873498" y="0"/>
                  <a:pt x="1025811" y="152313"/>
                  <a:pt x="1025811" y="340200"/>
                </a:cubicBezTo>
                <a:cubicBezTo>
                  <a:pt x="1025811" y="528087"/>
                  <a:pt x="873498" y="680400"/>
                  <a:pt x="685611" y="680400"/>
                </a:cubicBezTo>
                <a:lnTo>
                  <a:pt x="678786" y="679712"/>
                </a:lnTo>
                <a:lnTo>
                  <a:pt x="678786" y="680400"/>
                </a:lnTo>
                <a:lnTo>
                  <a:pt x="0" y="680400"/>
                </a:lnTo>
                <a:lnTo>
                  <a:pt x="0" y="1614"/>
                </a:lnTo>
                <a:lnTo>
                  <a:pt x="669601" y="161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3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40" name="任意多边形 133"/>
          <p:cNvSpPr/>
          <p:nvPr/>
        </p:nvSpPr>
        <p:spPr bwMode="auto">
          <a:xfrm>
            <a:off x="1944216" y="5904448"/>
            <a:ext cx="94501" cy="219704"/>
          </a:xfrm>
          <a:custGeom>
            <a:avLst/>
            <a:gdLst>
              <a:gd name="connsiteX0" fmla="*/ 0 w 298365"/>
              <a:gd name="connsiteY0" fmla="*/ 0 h 596731"/>
              <a:gd name="connsiteX1" fmla="*/ 298365 w 298365"/>
              <a:gd name="connsiteY1" fmla="*/ 298366 h 596731"/>
              <a:gd name="connsiteX2" fmla="*/ 0 w 298365"/>
              <a:gd name="connsiteY2" fmla="*/ 596731 h 596731"/>
              <a:gd name="connsiteX3" fmla="*/ 0 w 298365"/>
              <a:gd name="connsiteY3" fmla="*/ 478802 h 596731"/>
              <a:gd name="connsiteX4" fmla="*/ 180436 w 298365"/>
              <a:gd name="connsiteY4" fmla="*/ 298366 h 596731"/>
              <a:gd name="connsiteX5" fmla="*/ 0 w 298365"/>
              <a:gd name="connsiteY5" fmla="*/ 117930 h 59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365" h="596731">
                <a:moveTo>
                  <a:pt x="0" y="0"/>
                </a:moveTo>
                <a:lnTo>
                  <a:pt x="298365" y="298366"/>
                </a:lnTo>
                <a:lnTo>
                  <a:pt x="0" y="596731"/>
                </a:lnTo>
                <a:lnTo>
                  <a:pt x="0" y="478802"/>
                </a:lnTo>
                <a:lnTo>
                  <a:pt x="180436" y="298366"/>
                </a:lnTo>
                <a:lnTo>
                  <a:pt x="0" y="117930"/>
                </a:ln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3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68633" y="2204864"/>
            <a:ext cx="224407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Поиск работы</a:t>
            </a:r>
          </a:p>
        </p:txBody>
      </p:sp>
      <p:sp>
        <p:nvSpPr>
          <p:cNvPr id="47" name="文本框 38"/>
          <p:cNvSpPr txBox="1"/>
          <p:nvPr/>
        </p:nvSpPr>
        <p:spPr bwMode="auto">
          <a:xfrm>
            <a:off x="792088" y="4859868"/>
            <a:ext cx="898478" cy="646331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zh-CN" sz="3600" dirty="0">
                <a:solidFill>
                  <a:prstClr val="white"/>
                </a:solidFill>
                <a:effectLst>
                  <a:innerShdw blurRad="63500" dist="63500" dir="13200000">
                    <a:prstClr val="black">
                      <a:alpha val="50000"/>
                    </a:prstClr>
                  </a:innerShdw>
                </a:effectLst>
                <a:latin typeface="Impact" panose="020B0806030902050204" pitchFamily="34" charset="0"/>
                <a:ea typeface="Hiragino Sans GB W6" panose="020B0600000000000000" pitchFamily="34" charset="-122"/>
              </a:rPr>
              <a:t>4</a:t>
            </a:r>
            <a:endParaRPr lang="zh-CN" altLang="en-US" sz="3600" dirty="0">
              <a:solidFill>
                <a:prstClr val="white"/>
              </a:solidFill>
              <a:effectLst>
                <a:innerShdw blurRad="63500" dist="63500" dir="13200000">
                  <a:prstClr val="black">
                    <a:alpha val="50000"/>
                  </a:prstClr>
                </a:innerShdw>
              </a:effectLst>
              <a:latin typeface="Impact" panose="020B0806030902050204" pitchFamily="34" charset="0"/>
              <a:ea typeface="Hiragino Sans GB W6" panose="020B0600000000000000" pitchFamily="34" charset="-122"/>
            </a:endParaRPr>
          </a:p>
        </p:txBody>
      </p:sp>
      <p:cxnSp>
        <p:nvCxnSpPr>
          <p:cNvPr id="49" name="直接连接符 102"/>
          <p:cNvCxnSpPr>
            <a:cxnSpLocks noChangeShapeType="1"/>
          </p:cNvCxnSpPr>
          <p:nvPr/>
        </p:nvCxnSpPr>
        <p:spPr bwMode="auto">
          <a:xfrm flipH="1">
            <a:off x="2664296" y="5733256"/>
            <a:ext cx="6120680" cy="0"/>
          </a:xfrm>
          <a:prstGeom prst="line">
            <a:avLst/>
          </a:prstGeom>
          <a:noFill/>
          <a:ln w="38100" algn="ctr">
            <a:solidFill>
              <a:srgbClr val="7F7F7F"/>
            </a:solidFill>
            <a:prstDash val="sysDot"/>
            <a:miter lim="800000"/>
            <a:headEnd/>
            <a:tailEnd/>
          </a:ln>
        </p:spPr>
      </p:cxnSp>
      <p:sp>
        <p:nvSpPr>
          <p:cNvPr id="58" name="Прямоугольник 57"/>
          <p:cNvSpPr/>
          <p:nvPr/>
        </p:nvSpPr>
        <p:spPr>
          <a:xfrm>
            <a:off x="2160240" y="5749225"/>
            <a:ext cx="337143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indent="-457200"/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Иные мероприятия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36004" y="2924944"/>
            <a:ext cx="9107996" cy="271278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="" xmlns:a16="http://schemas.microsoft.com/office/drawing/2014/main" id="{99BE19B3-9475-443D-81DE-EABCDA7B4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88721"/>
              </p:ext>
            </p:extLst>
          </p:nvPr>
        </p:nvGraphicFramePr>
        <p:xfrm>
          <a:off x="251520" y="980728"/>
          <a:ext cx="8568952" cy="1906725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3390942">
                  <a:extLst>
                    <a:ext uri="{9D8B030D-6E8A-4147-A177-3AD203B41FA5}">
                      <a16:colId xmlns="" xmlns:a16="http://schemas.microsoft.com/office/drawing/2014/main" val="293909477"/>
                    </a:ext>
                  </a:extLst>
                </a:gridCol>
                <a:gridCol w="5178010">
                  <a:extLst>
                    <a:ext uri="{9D8B030D-6E8A-4147-A177-3AD203B41FA5}">
                      <a16:colId xmlns="" xmlns:a16="http://schemas.microsoft.com/office/drawing/2014/main" val="1908306169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срок действия СК: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более 9 месяцев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58834966"/>
                  </a:ext>
                </a:extLst>
              </a:tr>
              <a:tr h="3917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заключается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чаще 1 раза в год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1735">
                <a:tc>
                  <a:txBody>
                    <a:bodyPr/>
                    <a:lstStyle/>
                    <a:p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 выплаты: 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месяц на поиск работы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17205341"/>
                  </a:ext>
                </a:extLst>
              </a:tr>
              <a:tr h="266460">
                <a:tc>
                  <a:txBody>
                    <a:bodyPr/>
                    <a:lstStyle/>
                    <a:p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месяца с момента трудоустройства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33176884"/>
                  </a:ext>
                </a:extLst>
              </a:tr>
              <a:tr h="391735">
                <a:tc>
                  <a:txBody>
                    <a:bodyPr/>
                    <a:lstStyle/>
                    <a:p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выплаты: 	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прожиточный минимум </a:t>
                      </a: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ПМ)</a:t>
                      </a:r>
                      <a:r>
                        <a:rPr lang="ru-RU" sz="1800" b="1" baseline="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месяц</a:t>
                      </a:r>
                      <a:endParaRPr lang="ru-RU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6239966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BFC9F7ED-1EBA-4B3F-A016-9736C8110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171244"/>
              </p:ext>
            </p:extLst>
          </p:nvPr>
        </p:nvGraphicFramePr>
        <p:xfrm>
          <a:off x="323528" y="3598260"/>
          <a:ext cx="856895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4576">
                  <a:extLst>
                    <a:ext uri="{9D8B030D-6E8A-4147-A177-3AD203B41FA5}">
                      <a16:colId xmlns="" xmlns:a16="http://schemas.microsoft.com/office/drawing/2014/main" val="293909477"/>
                    </a:ext>
                  </a:extLst>
                </a:gridCol>
                <a:gridCol w="3384376">
                  <a:extLst>
                    <a:ext uri="{9D8B030D-6E8A-4147-A177-3AD203B41FA5}">
                      <a16:colId xmlns="" xmlns:a16="http://schemas.microsoft.com/office/drawing/2014/main" val="190830616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и продолжительность выплаты заявителю:  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½ ПМ в месяц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3 месяцев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7205341"/>
                  </a:ext>
                </a:extLst>
              </a:tr>
              <a:tr h="359556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проф. обучения или дополнительного проф. образования</a:t>
                      </a:r>
                      <a:r>
                        <a:rPr lang="ru-RU" sz="1600" kern="12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стоимость не более 30.0 тыс.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6239966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56FF2DA-6B46-49D0-BFF5-714A65FD8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221836"/>
              </p:ext>
            </p:extLst>
          </p:nvPr>
        </p:nvGraphicFramePr>
        <p:xfrm>
          <a:off x="323528" y="4942897"/>
          <a:ext cx="8352928" cy="6948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5456">
                  <a:extLst>
                    <a:ext uri="{9D8B030D-6E8A-4147-A177-3AD203B41FA5}">
                      <a16:colId xmlns="" xmlns:a16="http://schemas.microsoft.com/office/drawing/2014/main" val="293909477"/>
                    </a:ext>
                  </a:extLst>
                </a:gridCol>
                <a:gridCol w="5047472">
                  <a:extLst>
                    <a:ext uri="{9D8B030D-6E8A-4147-A177-3AD203B41FA5}">
                      <a16:colId xmlns="" xmlns:a16="http://schemas.microsoft.com/office/drawing/2014/main" val="190830616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 выплаты: 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единовременно за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не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3 месяцев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7205341"/>
                  </a:ext>
                </a:extLst>
              </a:tr>
              <a:tr h="359556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выплаты: 	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более 1 минимального размера оплаты труда в месяц </a:t>
                      </a:r>
                      <a:endParaRPr lang="ru-RU" sz="1600" b="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6239966"/>
                  </a:ext>
                </a:extLst>
              </a:tr>
            </a:tbl>
          </a:graphicData>
        </a:graphic>
      </p:graphicFrame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F09DAC84-7F03-493A-ADDD-E940791D0E0B}"/>
              </a:ext>
            </a:extLst>
          </p:cNvPr>
          <p:cNvSpPr/>
          <p:nvPr/>
        </p:nvSpPr>
        <p:spPr>
          <a:xfrm>
            <a:off x="179512" y="3284984"/>
            <a:ext cx="8640960" cy="3392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175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профессиональное обучение или дополнительное профессиональное образование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BD5A0E3F-F796-414A-8156-9A73225DE2F9}"/>
              </a:ext>
            </a:extLst>
          </p:cNvPr>
          <p:cNvSpPr/>
          <p:nvPr/>
        </p:nvSpPr>
        <p:spPr>
          <a:xfrm>
            <a:off x="251520" y="4606372"/>
            <a:ext cx="8229600" cy="3392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стажировку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(работодателю возмещаются расходы на проведение стажировки)</a:t>
            </a:r>
            <a:endParaRPr lang="ru-RU" sz="18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="" xmlns:a16="http://schemas.microsoft.com/office/drawing/2014/main" id="{656FF2DA-6B46-49D0-BFF5-714A65FD8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113652"/>
              </p:ext>
            </p:extLst>
          </p:nvPr>
        </p:nvGraphicFramePr>
        <p:xfrm>
          <a:off x="251520" y="5739932"/>
          <a:ext cx="8568952" cy="731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415056">
                  <a:extLst>
                    <a:ext uri="{9D8B030D-6E8A-4147-A177-3AD203B41FA5}">
                      <a16:colId xmlns="" xmlns:a16="http://schemas.microsoft.com/office/drawing/2014/main" val="293909477"/>
                    </a:ext>
                  </a:extLst>
                </a:gridCol>
                <a:gridCol w="7153896">
                  <a:extLst>
                    <a:ext uri="{9D8B030D-6E8A-4147-A177-3AD203B41FA5}">
                      <a16:colId xmlns="" xmlns:a16="http://schemas.microsoft.com/office/drawing/2014/main" val="1908306169"/>
                    </a:ext>
                  </a:extLst>
                </a:gridCol>
              </a:tblGrid>
              <a:tr h="327796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заключение гражданином трудового договора в период действия СК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7205341"/>
                  </a:ext>
                </a:extLst>
              </a:tr>
              <a:tr h="359556">
                <a:tc>
                  <a:txBody>
                    <a:bodyPr/>
                    <a:lstStyle/>
                    <a:p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денежных доходов по истечении срока действия СК</a:t>
                      </a:r>
                      <a:endParaRPr lang="ru-RU" sz="1800" b="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623996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9552" y="2878180"/>
            <a:ext cx="629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5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социальной адаптации может предусматривать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 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2583AD-8B0A-4D62-86E4-12C96B7D8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9208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Поиск работы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0206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6004" y="4725144"/>
            <a:ext cx="9144000" cy="13929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E30371B-54ED-429D-A813-DC1B4F5BA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581128"/>
            <a:ext cx="8229600" cy="1230341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4" name="Таблица 7">
            <a:extLst>
              <a:ext uri="{FF2B5EF4-FFF2-40B4-BE49-F238E27FC236}">
                <a16:creationId xmlns="" xmlns:a16="http://schemas.microsoft.com/office/drawing/2014/main" id="{E6BB46D2-F286-4A96-BF76-5125A95B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0456"/>
              </p:ext>
            </p:extLst>
          </p:nvPr>
        </p:nvGraphicFramePr>
        <p:xfrm>
          <a:off x="323528" y="1628800"/>
          <a:ext cx="8532440" cy="31965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304">
                  <a:extLst>
                    <a:ext uri="{9D8B030D-6E8A-4147-A177-3AD203B41FA5}">
                      <a16:colId xmlns="" xmlns:a16="http://schemas.microsoft.com/office/drawing/2014/main" val="293909477"/>
                    </a:ext>
                  </a:extLst>
                </a:gridCol>
                <a:gridCol w="5796136">
                  <a:extLst>
                    <a:ext uri="{9D8B030D-6E8A-4147-A177-3AD203B41FA5}">
                      <a16:colId xmlns="" xmlns:a16="http://schemas.microsoft.com/office/drawing/2014/main" val="1908306169"/>
                    </a:ext>
                  </a:extLst>
                </a:gridCol>
              </a:tblGrid>
              <a:tr h="360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срок действия СК: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ru-RU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 месяцев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8834966"/>
                  </a:ext>
                </a:extLst>
              </a:tr>
              <a:tr h="556394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 выплаты: 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единовременная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7205341"/>
                  </a:ext>
                </a:extLst>
              </a:tr>
              <a:tr h="2251688">
                <a:tc>
                  <a:txBody>
                    <a:bodyPr/>
                    <a:lstStyle/>
                    <a:p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выплаты: 	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более 250,0</a:t>
                      </a:r>
                      <a:r>
                        <a:rPr lang="ru-RU" sz="1800" b="1" kern="1200" baseline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</a:t>
                      </a:r>
                      <a:r>
                        <a:rPr lang="ru-RU" sz="1800" kern="1200" baseline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8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постановку на учет в качестве ИП или налогоплательщика налога на профессиональный доход  (по факту,</a:t>
                      </a:r>
                      <a:r>
                        <a:rPr lang="ru-RU" sz="160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но не более 5%);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приобретение основных средств, материально-производственных запасов;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планируемых к принятию имущественных обязательств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более 15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%, в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аренду помещения,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включая коммунальные платежи)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623996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BFC9F7ED-1EBA-4B3F-A016-9736C8110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383891"/>
              </p:ext>
            </p:extLst>
          </p:nvPr>
        </p:nvGraphicFramePr>
        <p:xfrm>
          <a:off x="323528" y="5538936"/>
          <a:ext cx="8568952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4576">
                  <a:extLst>
                    <a:ext uri="{9D8B030D-6E8A-4147-A177-3AD203B41FA5}">
                      <a16:colId xmlns="" xmlns:a16="http://schemas.microsoft.com/office/drawing/2014/main" val="293909477"/>
                    </a:ext>
                  </a:extLst>
                </a:gridCol>
                <a:gridCol w="3384376">
                  <a:extLst>
                    <a:ext uri="{9D8B030D-6E8A-4147-A177-3AD203B41FA5}">
                      <a16:colId xmlns="" xmlns:a16="http://schemas.microsoft.com/office/drawing/2014/main" val="1908306169"/>
                    </a:ext>
                  </a:extLst>
                </a:gridCol>
              </a:tblGrid>
              <a:tr h="359556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проф. обучения или дополнительного проф. образования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1600" b="0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стоимость не более 30.0 тыс.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62399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4818856"/>
            <a:ext cx="629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5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социальной адаптации может предусматривать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7" name="Прямоугольник: скругленные углы 9">
            <a:extLst>
              <a:ext uri="{FF2B5EF4-FFF2-40B4-BE49-F238E27FC236}">
                <a16:creationId xmlns="" xmlns:a16="http://schemas.microsoft.com/office/drawing/2014/main" id="{F09DAC84-7F03-493A-ADDD-E940791D0E0B}"/>
              </a:ext>
            </a:extLst>
          </p:cNvPr>
          <p:cNvSpPr/>
          <p:nvPr/>
        </p:nvSpPr>
        <p:spPr>
          <a:xfrm>
            <a:off x="179512" y="5157192"/>
            <a:ext cx="8640960" cy="3392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175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профессиональное обучение или дополнительное профессиональное образование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656FF2DA-6B46-49D0-BFF5-714A65FD8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415764"/>
              </p:ext>
            </p:extLst>
          </p:nvPr>
        </p:nvGraphicFramePr>
        <p:xfrm>
          <a:off x="395536" y="6165304"/>
          <a:ext cx="8064896" cy="365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426947">
                  <a:extLst>
                    <a:ext uri="{9D8B030D-6E8A-4147-A177-3AD203B41FA5}">
                      <a16:colId xmlns="" xmlns:a16="http://schemas.microsoft.com/office/drawing/2014/main" val="293909477"/>
                    </a:ext>
                  </a:extLst>
                </a:gridCol>
                <a:gridCol w="6637949">
                  <a:extLst>
                    <a:ext uri="{9D8B030D-6E8A-4147-A177-3AD203B41FA5}">
                      <a16:colId xmlns="" xmlns:a16="http://schemas.microsoft.com/office/drawing/2014/main" val="1908306169"/>
                    </a:ext>
                  </a:extLst>
                </a:gridCol>
              </a:tblGrid>
              <a:tr h="327796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денежных доходов по истечении срока действия СК</a:t>
                      </a:r>
                      <a:endParaRPr lang="ru-RU" sz="1800" b="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7205341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C760A07-9CA5-4763-AA18-4F0EBDC3826F}"/>
              </a:ext>
            </a:extLst>
          </p:cNvPr>
          <p:cNvSpPr/>
          <p:nvPr/>
        </p:nvSpPr>
        <p:spPr bwMode="auto">
          <a:xfrm>
            <a:off x="0" y="-1"/>
            <a:ext cx="9144000" cy="11876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eaLnBrk="1" hangingPunct="1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 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9A93AE-89B8-4F00-B7F7-86737639A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Осуществление индивидуальной предпринимательской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723005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858</Words>
  <Application>Microsoft Office PowerPoint</Application>
  <PresentationFormat>Экран (4:3)</PresentationFormat>
  <Paragraphs>151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ГОСУДАРСТВЕННАЯ СОЦИАЛЬНАЯ ПОМОЩЬ  НА ОСНОВАНИИ  СОЦИАЛЬНОГО  КОНТРАКТА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 Поиск работы</vt:lpstr>
      <vt:lpstr>2. Осуществление индивидуальной предпринимательской деятельности</vt:lpstr>
      <vt:lpstr>3. Ведение личного подсобного хозяйства  (форма непредпринимательской деятельности по производству и переработке с/х продукции)</vt:lpstr>
      <vt:lpstr>4. Иные мероприятия</vt:lpstr>
      <vt:lpstr>Оценка эффективности реализации социального контракта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Хританкова Марина Владимировна</dc:creator>
  <cp:lastModifiedBy>Елена Викторовна</cp:lastModifiedBy>
  <cp:revision>209</cp:revision>
  <cp:lastPrinted>2022-04-01T08:05:43Z</cp:lastPrinted>
  <dcterms:created xsi:type="dcterms:W3CDTF">2021-03-05T04:32:37Z</dcterms:created>
  <dcterms:modified xsi:type="dcterms:W3CDTF">2022-04-01T08:24:43Z</dcterms:modified>
</cp:coreProperties>
</file>